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theme/themeOverride2.xml" ContentType="application/vnd.openxmlformats-officedocument.themeOverrid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79" r:id="rId3"/>
    <p:sldMasterId id="2147483685" r:id="rId4"/>
    <p:sldMasterId id="2147483791" r:id="rId5"/>
    <p:sldMasterId id="2147483803" r:id="rId6"/>
    <p:sldMasterId id="2147483809" r:id="rId7"/>
    <p:sldMasterId id="2147483815" r:id="rId8"/>
    <p:sldMasterId id="2147483827" r:id="rId9"/>
    <p:sldMasterId id="2147483840" r:id="rId10"/>
  </p:sldMasterIdLst>
  <p:notesMasterIdLst>
    <p:notesMasterId r:id="rId101"/>
  </p:notesMasterIdLst>
  <p:handoutMasterIdLst>
    <p:handoutMasterId r:id="rId102"/>
  </p:handoutMasterIdLst>
  <p:sldIdLst>
    <p:sldId id="1647" r:id="rId11"/>
    <p:sldId id="1648" r:id="rId12"/>
    <p:sldId id="1577" r:id="rId13"/>
    <p:sldId id="294" r:id="rId14"/>
    <p:sldId id="299" r:id="rId15"/>
    <p:sldId id="296" r:id="rId16"/>
    <p:sldId id="297" r:id="rId17"/>
    <p:sldId id="298" r:id="rId18"/>
    <p:sldId id="164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2" r:id="rId30"/>
    <p:sldId id="310" r:id="rId31"/>
    <p:sldId id="311" r:id="rId32"/>
    <p:sldId id="314" r:id="rId33"/>
    <p:sldId id="315" r:id="rId34"/>
    <p:sldId id="316" r:id="rId35"/>
    <p:sldId id="317" r:id="rId36"/>
    <p:sldId id="1498" r:id="rId37"/>
    <p:sldId id="318" r:id="rId38"/>
    <p:sldId id="325" r:id="rId39"/>
    <p:sldId id="1503" r:id="rId40"/>
    <p:sldId id="319" r:id="rId41"/>
    <p:sldId id="320" r:id="rId42"/>
    <p:sldId id="321" r:id="rId43"/>
    <p:sldId id="322" r:id="rId44"/>
    <p:sldId id="323" r:id="rId45"/>
    <p:sldId id="324" r:id="rId46"/>
    <p:sldId id="326" r:id="rId47"/>
    <p:sldId id="327" r:id="rId48"/>
    <p:sldId id="329" r:id="rId49"/>
    <p:sldId id="1588" r:id="rId50"/>
    <p:sldId id="1634" r:id="rId51"/>
    <p:sldId id="332" r:id="rId52"/>
    <p:sldId id="333" r:id="rId53"/>
    <p:sldId id="1615" r:id="rId54"/>
    <p:sldId id="334" r:id="rId55"/>
    <p:sldId id="1614" r:id="rId56"/>
    <p:sldId id="1609" r:id="rId57"/>
    <p:sldId id="1611" r:id="rId58"/>
    <p:sldId id="1612" r:id="rId59"/>
    <p:sldId id="1613" r:id="rId60"/>
    <p:sldId id="1583" r:id="rId61"/>
    <p:sldId id="1590" r:id="rId62"/>
    <p:sldId id="1591" r:id="rId63"/>
    <p:sldId id="1593" r:id="rId64"/>
    <p:sldId id="1596" r:id="rId65"/>
    <p:sldId id="1597" r:id="rId66"/>
    <p:sldId id="337" r:id="rId67"/>
    <p:sldId id="1650" r:id="rId68"/>
    <p:sldId id="1616" r:id="rId69"/>
    <p:sldId id="1602" r:id="rId70"/>
    <p:sldId id="1600" r:id="rId71"/>
    <p:sldId id="1617" r:id="rId72"/>
    <p:sldId id="1618" r:id="rId73"/>
    <p:sldId id="1619" r:id="rId74"/>
    <p:sldId id="1620" r:id="rId75"/>
    <p:sldId id="1622" r:id="rId76"/>
    <p:sldId id="1623" r:id="rId77"/>
    <p:sldId id="1625" r:id="rId78"/>
    <p:sldId id="1603" r:id="rId79"/>
    <p:sldId id="1651" r:id="rId80"/>
    <p:sldId id="1604" r:id="rId81"/>
    <p:sldId id="1333" r:id="rId82"/>
    <p:sldId id="341" r:id="rId83"/>
    <p:sldId id="1394" r:id="rId84"/>
    <p:sldId id="343" r:id="rId85"/>
    <p:sldId id="1545" r:id="rId86"/>
    <p:sldId id="348" r:id="rId87"/>
    <p:sldId id="1191" r:id="rId88"/>
    <p:sldId id="351" r:id="rId89"/>
    <p:sldId id="350" r:id="rId90"/>
    <p:sldId id="352" r:id="rId91"/>
    <p:sldId id="1627" r:id="rId92"/>
    <p:sldId id="353" r:id="rId93"/>
    <p:sldId id="1638" r:id="rId94"/>
    <p:sldId id="354" r:id="rId95"/>
    <p:sldId id="356" r:id="rId96"/>
    <p:sldId id="357" r:id="rId97"/>
    <p:sldId id="358" r:id="rId98"/>
    <p:sldId id="359" r:id="rId99"/>
    <p:sldId id="1553" r:id="rId100"/>
  </p:sldIdLst>
  <p:sldSz cx="9144000" cy="6858000" type="screen4x3"/>
  <p:notesSz cx="6985000" cy="9283700"/>
  <p:defaultTextStyle>
    <a:defPPr>
      <a:defRPr lang="en-US">
        <a:uFillTx/>
      </a:defRPr>
    </a:defPPr>
    <a:lvl1pPr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5pPr>
    <a:lvl6pPr marL="22860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6pPr>
    <a:lvl7pPr marL="27432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7pPr>
    <a:lvl8pPr marL="32004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8pPr>
    <a:lvl9pPr marL="3657600" algn="l" defTabSz="914400" rtl="0" eaLnBrk="1" latinLnBrk="1" hangingPunct="1">
      <a:defRPr sz="2800" b="1" kern="1200">
        <a:solidFill>
          <a:schemeClr val="tx1"/>
        </a:solidFill>
        <a:uFillTx/>
        <a:latin typeface="바탕체" pitchFamily="17" charset="-127"/>
        <a:ea typeface="바탕체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>
          <p15:clr>
            <a:srgbClr val="A4A3A4"/>
          </p15:clr>
        </p15:guide>
        <p15:guide id="2" pos="2107">
          <p15:clr>
            <a:srgbClr val="A4A3A4"/>
          </p15:clr>
        </p15:guide>
        <p15:guide id="3" orient="horz" pos="2924">
          <p15:clr>
            <a:srgbClr val="A4A3A4"/>
          </p15:clr>
        </p15:guide>
        <p15:guide id="4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123" autoAdjust="0"/>
    <p:restoredTop sz="86199" autoAdjust="0"/>
  </p:normalViewPr>
  <p:slideViewPr>
    <p:cSldViewPr>
      <p:cViewPr varScale="1">
        <p:scale>
          <a:sx n="55" d="100"/>
          <a:sy n="55" d="100"/>
        </p:scale>
        <p:origin x="112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212"/>
    </p:cViewPr>
  </p:sorterViewPr>
  <p:notesViewPr>
    <p:cSldViewPr>
      <p:cViewPr varScale="1">
        <p:scale>
          <a:sx n="35" d="100"/>
          <a:sy n="35" d="100"/>
        </p:scale>
        <p:origin x="-1596" y="-90"/>
      </p:cViewPr>
      <p:guideLst>
        <p:guide orient="horz" pos="2836"/>
        <p:guide pos="2107"/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6" Type="http://schemas.openxmlformats.org/officeDocument/2006/relationships/slide" Target="slides/slide6.xml"/><Relationship Id="rId107" Type="http://schemas.openxmlformats.org/officeDocument/2006/relationships/tableStyles" Target="tableStyles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commentAuthors" Target="commentAuthor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33500" y="704850"/>
            <a:ext cx="4330700" cy="3248025"/>
          </a:xfrm>
          <a:prstGeom prst="rect">
            <a:avLst/>
          </a:prstGeom>
          <a:noFill/>
          <a:ln w="12700">
            <a:noFill/>
            <a:miter lim="800000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400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188" y="4468330"/>
            <a:ext cx="5588625" cy="3654728"/>
          </a:xfrm>
          <a:prstGeom prst="rect">
            <a:avLst/>
          </a:prstGeom>
        </p:spPr>
        <p:txBody>
          <a:bodyPr lIns="85816" tIns="42908" rIns="85816" bIns="42908"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188" y="4468330"/>
            <a:ext cx="5588625" cy="3654728"/>
          </a:xfrm>
          <a:prstGeom prst="rect">
            <a:avLst/>
          </a:prstGeom>
        </p:spPr>
        <p:txBody>
          <a:bodyPr lIns="85816" tIns="42908" rIns="85816" bIns="42908"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93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5750" y="538163"/>
            <a:ext cx="1974850" cy="3646487"/>
          </a:xfrm>
        </p:spPr>
        <p:txBody>
          <a:bodyPr vert="eaVert"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06438" y="538163"/>
            <a:ext cx="5776912" cy="3646487"/>
          </a:xfr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6329" y="2125980"/>
            <a:ext cx="777840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2660" y="3840481"/>
            <a:ext cx="640574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553" y="1577340"/>
            <a:ext cx="39807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12799" y="1577340"/>
            <a:ext cx="39807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D8BD707-D9CF-40AE-B4C6-C98DA3205C09}" type="datetimeFigureOut">
              <a:rPr lang="en-US">
                <a:solidFill>
                  <a:srgbClr val="000000">
                    <a:tint val="75000"/>
                  </a:srgbClr>
                </a:solidFill>
                <a:uFillTx/>
              </a:rPr>
              <a:pPr/>
              <a:t>4/3/2022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076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7327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uFillTx/>
              </a:defRPr>
            </a:lvl1pPr>
            <a:lvl2pPr marL="457200" indent="0">
              <a:buNone/>
              <a:defRPr sz="1800">
                <a:uFillTx/>
              </a:defRPr>
            </a:lvl2pPr>
            <a:lvl3pPr marL="914400" indent="0">
              <a:buNone/>
              <a:defRPr sz="1600">
                <a:uFillTx/>
              </a:defRPr>
            </a:lvl3pPr>
            <a:lvl4pPr marL="1371600" indent="0">
              <a:buNone/>
              <a:defRPr sz="1400">
                <a:uFillTx/>
              </a:defRPr>
            </a:lvl4pPr>
            <a:lvl5pPr marL="1828800" indent="0">
              <a:buNone/>
              <a:defRPr sz="1400">
                <a:uFillTx/>
              </a:defRPr>
            </a:lvl5pPr>
            <a:lvl6pPr marL="2286000" indent="0">
              <a:buNone/>
              <a:defRPr sz="1400">
                <a:uFillTx/>
              </a:defRPr>
            </a:lvl6pPr>
            <a:lvl7pPr marL="2743200" indent="0">
              <a:buNone/>
              <a:defRPr sz="1400">
                <a:uFillTx/>
              </a:defRPr>
            </a:lvl7pPr>
            <a:lvl8pPr marL="3200400" indent="0">
              <a:buNone/>
              <a:defRPr sz="1400">
                <a:uFillTx/>
              </a:defRPr>
            </a:lvl8pPr>
            <a:lvl9pPr marL="3657600" indent="0">
              <a:buNone/>
              <a:defRPr sz="14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044250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6438" y="1636713"/>
            <a:ext cx="3875087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33925" y="1636713"/>
            <a:ext cx="3876675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70025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77956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16021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9297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67440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936952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487339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5750" y="538163"/>
            <a:ext cx="1974850" cy="36464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06438" y="538163"/>
            <a:ext cx="5776912" cy="36464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79727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6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6438" y="1636713"/>
            <a:ext cx="3875087" cy="2547937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33925" y="1636713"/>
            <a:ext cx="3876675" cy="2547937"/>
          </a:xfrm>
        </p:spPr>
        <p:txBody>
          <a:bodyPr/>
          <a:lstStyle>
            <a:lvl1pPr>
              <a:defRPr sz="2800">
                <a:uFillTx/>
              </a:defRPr>
            </a:lvl1pPr>
            <a:lvl2pPr>
              <a:defRPr sz="2400">
                <a:uFillTx/>
              </a:defRPr>
            </a:lvl2pPr>
            <a:lvl3pPr>
              <a:defRPr sz="2000">
                <a:uFillTx/>
              </a:defRPr>
            </a:lvl3pPr>
            <a:lvl4pPr>
              <a:defRPr sz="1800">
                <a:uFillTx/>
              </a:defRPr>
            </a:lvl4pPr>
            <a:lvl5pPr>
              <a:defRPr sz="1800">
                <a:uFillTx/>
              </a:defRPr>
            </a:lvl5pPr>
            <a:lvl6pPr>
              <a:defRPr sz="1800">
                <a:uFillTx/>
              </a:defRPr>
            </a:lvl6pPr>
            <a:lvl7pPr>
              <a:defRPr sz="1800">
                <a:uFillTx/>
              </a:defRPr>
            </a:lvl7pPr>
            <a:lvl8pPr>
              <a:defRPr sz="1800">
                <a:uFillTx/>
              </a:defRPr>
            </a:lvl8pPr>
            <a:lvl9pPr>
              <a:defRPr sz="18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742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499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3309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16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685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976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1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1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8816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83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1264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7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369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398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226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46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130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774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735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043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493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9E4-13CD-4D55-BBFB-D9E96CF7F5F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1568E-BAB8-4A5A-8164-0614234C48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0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7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988217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72934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6438" y="1636713"/>
            <a:ext cx="3875087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33925" y="1636713"/>
            <a:ext cx="3876675" cy="2547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2073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415474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540177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874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065909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523810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4312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5750" y="538163"/>
            <a:ext cx="1974850" cy="36464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06438" y="538163"/>
            <a:ext cx="5776912" cy="36464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608546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43088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43088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43088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599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6329" y="2125980"/>
            <a:ext cx="777840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2660" y="3840481"/>
            <a:ext cx="640574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137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10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553" y="1577340"/>
            <a:ext cx="39807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12799" y="1577340"/>
            <a:ext cx="39807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822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663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430887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430887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43088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56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pPr lvl="0"/>
            <a:endParaRPr lang="ko-KR" altLang="en-US" noProof="0">
              <a:uFillTx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57275" y="538163"/>
            <a:ext cx="787400" cy="576262"/>
          </a:xfrm>
          <a:prstGeom prst="rect">
            <a:avLst/>
          </a:prstGeom>
          <a:noFill/>
          <a:ln w="57150" cmpd="thickThin">
            <a:solidFill>
              <a:schemeClr val="accent1"/>
            </a:solidFill>
            <a:miter lim="800000"/>
          </a:ln>
        </p:spPr>
        <p:txBody>
          <a:bodyPr vert="horz" wrap="none" lIns="52388" tIns="22225" rIns="52388" bIns="2222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>
                <a:uFillTx/>
              </a:rPr>
              <a:t>Title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6438" y="1636713"/>
            <a:ext cx="7904162" cy="25479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+mj-lt"/>
          <a:ea typeface="+mj-ea"/>
          <a:cs typeface="+mj-cs"/>
        </a:defRPr>
      </a:lvl1pPr>
      <a:lvl2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2pPr>
      <a:lvl3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3pPr>
      <a:lvl4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4pPr>
      <a:lvl5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5pPr>
      <a:lvl6pPr marL="4572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6pPr>
      <a:lvl7pPr marL="9144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7pPr>
      <a:lvl8pPr marL="13716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8pPr>
      <a:lvl9pPr marL="18288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uFillTx/>
          <a:latin typeface="Arial" charset="0"/>
          <a:ea typeface="굴림" pitchFamily="50" charset="-127"/>
        </a:defRPr>
      </a:lvl9pPr>
    </p:titleStyle>
    <p:bodyStyle>
      <a:lvl1pPr marL="277813" indent="-277813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800" b="1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667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400" b="1">
          <a:solidFill>
            <a:schemeClr val="tx1"/>
          </a:solidFill>
          <a:uFillTx/>
          <a:latin typeface="+mn-lt"/>
          <a:ea typeface="+mn-ea"/>
        </a:defRPr>
      </a:lvl2pPr>
      <a:lvl3pPr marL="11112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000" b="1">
          <a:solidFill>
            <a:schemeClr val="tx1"/>
          </a:solidFill>
          <a:uFillTx/>
          <a:latin typeface="+mn-lt"/>
          <a:ea typeface="+mn-ea"/>
        </a:defRPr>
      </a:lvl3pPr>
      <a:lvl4pPr marL="1498600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000" b="1">
          <a:solidFill>
            <a:schemeClr val="tx1"/>
          </a:solidFill>
          <a:uFillTx/>
          <a:latin typeface="+mn-lt"/>
          <a:ea typeface="+mn-ea"/>
        </a:defRPr>
      </a:lvl4pPr>
      <a:lvl5pPr marL="19446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»"/>
        <a:defRPr sz="1600" b="1">
          <a:solidFill>
            <a:schemeClr val="tx1"/>
          </a:solidFill>
          <a:uFillTx/>
          <a:latin typeface="+mn-lt"/>
          <a:ea typeface="+mn-ea"/>
        </a:defRPr>
      </a:lvl5pPr>
      <a:lvl6pPr marL="24018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6pPr>
      <a:lvl7pPr marL="28590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7pPr>
      <a:lvl8pPr marL="33162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8pPr>
      <a:lvl9pPr marL="37734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uFillTx/>
          <a:latin typeface="+mn-lt"/>
          <a:ea typeface="+mn-ea"/>
        </a:defRPr>
      </a:lvl9pPr>
    </p:bodyStyle>
    <p:otherStyle>
      <a:defPPr>
        <a:defRPr lang="ko-KR">
          <a:uFillTx/>
        </a:defRPr>
      </a:defPPr>
      <a:lvl1pPr marL="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553" y="274320"/>
            <a:ext cx="82359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553" y="1577340"/>
            <a:ext cx="82359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ko-KR" altLang="en-US" sz="2003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2003" b="0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4/3/2022</a:t>
            </a:fld>
            <a:endParaRPr lang="en-US" sz="2003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uk-UA" sz="2003" b="0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uk-UA" sz="2003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4189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8772">
        <a:defRPr>
          <a:latin typeface="+mn-lt"/>
          <a:ea typeface="+mn-ea"/>
          <a:cs typeface="+mn-cs"/>
        </a:defRPr>
      </a:lvl2pPr>
      <a:lvl3pPr marL="1017544">
        <a:defRPr>
          <a:latin typeface="+mn-lt"/>
          <a:ea typeface="+mn-ea"/>
          <a:cs typeface="+mn-cs"/>
        </a:defRPr>
      </a:lvl3pPr>
      <a:lvl4pPr marL="1526316">
        <a:defRPr>
          <a:latin typeface="+mn-lt"/>
          <a:ea typeface="+mn-ea"/>
          <a:cs typeface="+mn-cs"/>
        </a:defRPr>
      </a:lvl4pPr>
      <a:lvl5pPr marL="2035089">
        <a:defRPr>
          <a:latin typeface="+mn-lt"/>
          <a:ea typeface="+mn-ea"/>
          <a:cs typeface="+mn-cs"/>
        </a:defRPr>
      </a:lvl5pPr>
      <a:lvl6pPr marL="2543861">
        <a:defRPr>
          <a:latin typeface="+mn-lt"/>
          <a:ea typeface="+mn-ea"/>
          <a:cs typeface="+mn-cs"/>
        </a:defRPr>
      </a:lvl6pPr>
      <a:lvl7pPr marL="3052633">
        <a:defRPr>
          <a:latin typeface="+mn-lt"/>
          <a:ea typeface="+mn-ea"/>
          <a:cs typeface="+mn-cs"/>
        </a:defRPr>
      </a:lvl7pPr>
      <a:lvl8pPr marL="3561405">
        <a:defRPr>
          <a:latin typeface="+mn-lt"/>
          <a:ea typeface="+mn-ea"/>
          <a:cs typeface="+mn-cs"/>
        </a:defRPr>
      </a:lvl8pPr>
      <a:lvl9pPr marL="407017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8772">
        <a:defRPr>
          <a:latin typeface="+mn-lt"/>
          <a:ea typeface="+mn-ea"/>
          <a:cs typeface="+mn-cs"/>
        </a:defRPr>
      </a:lvl2pPr>
      <a:lvl3pPr marL="1017544">
        <a:defRPr>
          <a:latin typeface="+mn-lt"/>
          <a:ea typeface="+mn-ea"/>
          <a:cs typeface="+mn-cs"/>
        </a:defRPr>
      </a:lvl3pPr>
      <a:lvl4pPr marL="1526316">
        <a:defRPr>
          <a:latin typeface="+mn-lt"/>
          <a:ea typeface="+mn-ea"/>
          <a:cs typeface="+mn-cs"/>
        </a:defRPr>
      </a:lvl4pPr>
      <a:lvl5pPr marL="2035089">
        <a:defRPr>
          <a:latin typeface="+mn-lt"/>
          <a:ea typeface="+mn-ea"/>
          <a:cs typeface="+mn-cs"/>
        </a:defRPr>
      </a:lvl5pPr>
      <a:lvl6pPr marL="2543861">
        <a:defRPr>
          <a:latin typeface="+mn-lt"/>
          <a:ea typeface="+mn-ea"/>
          <a:cs typeface="+mn-cs"/>
        </a:defRPr>
      </a:lvl6pPr>
      <a:lvl7pPr marL="3052633">
        <a:defRPr>
          <a:latin typeface="+mn-lt"/>
          <a:ea typeface="+mn-ea"/>
          <a:cs typeface="+mn-cs"/>
        </a:defRPr>
      </a:lvl7pPr>
      <a:lvl8pPr marL="3561405">
        <a:defRPr>
          <a:latin typeface="+mn-lt"/>
          <a:ea typeface="+mn-ea"/>
          <a:cs typeface="+mn-cs"/>
        </a:defRPr>
      </a:lvl8pPr>
      <a:lvl9pPr marL="4070177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952" y="269557"/>
            <a:ext cx="762609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22552"/>
            <a:ext cx="8072119" cy="4417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 b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4/3/2022</a:t>
            </a:fld>
            <a:endParaRPr lang="en-US"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sz="1800" b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00">
        <a:defRPr>
          <a:uFillTx/>
          <a:latin typeface="+mn-lt"/>
          <a:ea typeface="+mn-ea"/>
          <a:cs typeface="+mn-cs"/>
        </a:defRPr>
      </a:lvl2pPr>
      <a:lvl3pPr marL="914400">
        <a:defRPr>
          <a:uFillTx/>
          <a:latin typeface="+mn-lt"/>
          <a:ea typeface="+mn-ea"/>
          <a:cs typeface="+mn-cs"/>
        </a:defRPr>
      </a:lvl3pPr>
      <a:lvl4pPr marL="1371600">
        <a:defRPr>
          <a:uFillTx/>
          <a:latin typeface="+mn-lt"/>
          <a:ea typeface="+mn-ea"/>
          <a:cs typeface="+mn-cs"/>
        </a:defRPr>
      </a:lvl4pPr>
      <a:lvl5pPr marL="1828800">
        <a:defRPr>
          <a:uFillTx/>
          <a:latin typeface="+mn-lt"/>
          <a:ea typeface="+mn-ea"/>
          <a:cs typeface="+mn-cs"/>
        </a:defRPr>
      </a:lvl5pPr>
      <a:lvl6pPr marL="2286000">
        <a:defRPr>
          <a:uFillTx/>
          <a:latin typeface="+mn-lt"/>
          <a:ea typeface="+mn-ea"/>
          <a:cs typeface="+mn-cs"/>
        </a:defRPr>
      </a:lvl6pPr>
      <a:lvl7pPr marL="2743200">
        <a:defRPr>
          <a:uFillTx/>
          <a:latin typeface="+mn-lt"/>
          <a:ea typeface="+mn-ea"/>
          <a:cs typeface="+mn-cs"/>
        </a:defRPr>
      </a:lvl7pPr>
      <a:lvl8pPr marL="3200400">
        <a:defRPr>
          <a:uFillTx/>
          <a:latin typeface="+mn-lt"/>
          <a:ea typeface="+mn-ea"/>
          <a:cs typeface="+mn-cs"/>
        </a:defRPr>
      </a:lvl8pPr>
      <a:lvl9pPr marL="3657600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00">
        <a:defRPr>
          <a:uFillTx/>
          <a:latin typeface="+mn-lt"/>
          <a:ea typeface="+mn-ea"/>
          <a:cs typeface="+mn-cs"/>
        </a:defRPr>
      </a:lvl2pPr>
      <a:lvl3pPr marL="914400">
        <a:defRPr>
          <a:uFillTx/>
          <a:latin typeface="+mn-lt"/>
          <a:ea typeface="+mn-ea"/>
          <a:cs typeface="+mn-cs"/>
        </a:defRPr>
      </a:lvl3pPr>
      <a:lvl4pPr marL="1371600">
        <a:defRPr>
          <a:uFillTx/>
          <a:latin typeface="+mn-lt"/>
          <a:ea typeface="+mn-ea"/>
          <a:cs typeface="+mn-cs"/>
        </a:defRPr>
      </a:lvl4pPr>
      <a:lvl5pPr marL="1828800">
        <a:defRPr>
          <a:uFillTx/>
          <a:latin typeface="+mn-lt"/>
          <a:ea typeface="+mn-ea"/>
          <a:cs typeface="+mn-cs"/>
        </a:defRPr>
      </a:lvl5pPr>
      <a:lvl6pPr marL="2286000">
        <a:defRPr>
          <a:uFillTx/>
          <a:latin typeface="+mn-lt"/>
          <a:ea typeface="+mn-ea"/>
          <a:cs typeface="+mn-cs"/>
        </a:defRPr>
      </a:lvl6pPr>
      <a:lvl7pPr marL="2743200">
        <a:defRPr>
          <a:uFillTx/>
          <a:latin typeface="+mn-lt"/>
          <a:ea typeface="+mn-ea"/>
          <a:cs typeface="+mn-cs"/>
        </a:defRPr>
      </a:lvl7pPr>
      <a:lvl8pPr marL="3200400">
        <a:defRPr>
          <a:uFillTx/>
          <a:latin typeface="+mn-lt"/>
          <a:ea typeface="+mn-ea"/>
          <a:cs typeface="+mn-cs"/>
        </a:defRPr>
      </a:lvl8pPr>
      <a:lvl9pPr marL="3657600">
        <a:defRPr>
          <a:uFillTx/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952" y="269557"/>
            <a:ext cx="762609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uFillTx/>
                <a:latin typeface="Times New Roman"/>
                <a:cs typeface="Times New Roman"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22552"/>
            <a:ext cx="8072119" cy="4417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 b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4/3/2022</a:t>
            </a:fld>
            <a:endParaRPr lang="en-US"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sz="1800" b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800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457200">
        <a:defRPr>
          <a:uFillTx/>
          <a:latin typeface="+mn-lt"/>
          <a:ea typeface="+mn-ea"/>
          <a:cs typeface="+mn-cs"/>
        </a:defRPr>
      </a:lvl2pPr>
      <a:lvl3pPr marL="914400">
        <a:defRPr>
          <a:uFillTx/>
          <a:latin typeface="+mn-lt"/>
          <a:ea typeface="+mn-ea"/>
          <a:cs typeface="+mn-cs"/>
        </a:defRPr>
      </a:lvl3pPr>
      <a:lvl4pPr marL="1371600">
        <a:defRPr>
          <a:uFillTx/>
          <a:latin typeface="+mn-lt"/>
          <a:ea typeface="+mn-ea"/>
          <a:cs typeface="+mn-cs"/>
        </a:defRPr>
      </a:lvl4pPr>
      <a:lvl5pPr marL="1828800">
        <a:defRPr>
          <a:uFillTx/>
          <a:latin typeface="+mn-lt"/>
          <a:ea typeface="+mn-ea"/>
          <a:cs typeface="+mn-cs"/>
        </a:defRPr>
      </a:lvl5pPr>
      <a:lvl6pPr marL="2286000">
        <a:defRPr>
          <a:uFillTx/>
          <a:latin typeface="+mn-lt"/>
          <a:ea typeface="+mn-ea"/>
          <a:cs typeface="+mn-cs"/>
        </a:defRPr>
      </a:lvl6pPr>
      <a:lvl7pPr marL="2743200">
        <a:defRPr>
          <a:uFillTx/>
          <a:latin typeface="+mn-lt"/>
          <a:ea typeface="+mn-ea"/>
          <a:cs typeface="+mn-cs"/>
        </a:defRPr>
      </a:lvl7pPr>
      <a:lvl8pPr marL="3200400">
        <a:defRPr>
          <a:uFillTx/>
          <a:latin typeface="+mn-lt"/>
          <a:ea typeface="+mn-ea"/>
          <a:cs typeface="+mn-cs"/>
        </a:defRPr>
      </a:lvl8pPr>
      <a:lvl9pPr marL="3657600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457200">
        <a:defRPr>
          <a:uFillTx/>
          <a:latin typeface="+mn-lt"/>
          <a:ea typeface="+mn-ea"/>
          <a:cs typeface="+mn-cs"/>
        </a:defRPr>
      </a:lvl2pPr>
      <a:lvl3pPr marL="914400">
        <a:defRPr>
          <a:uFillTx/>
          <a:latin typeface="+mn-lt"/>
          <a:ea typeface="+mn-ea"/>
          <a:cs typeface="+mn-cs"/>
        </a:defRPr>
      </a:lvl3pPr>
      <a:lvl4pPr marL="1371600">
        <a:defRPr>
          <a:uFillTx/>
          <a:latin typeface="+mn-lt"/>
          <a:ea typeface="+mn-ea"/>
          <a:cs typeface="+mn-cs"/>
        </a:defRPr>
      </a:lvl4pPr>
      <a:lvl5pPr marL="1828800">
        <a:defRPr>
          <a:uFillTx/>
          <a:latin typeface="+mn-lt"/>
          <a:ea typeface="+mn-ea"/>
          <a:cs typeface="+mn-cs"/>
        </a:defRPr>
      </a:lvl5pPr>
      <a:lvl6pPr marL="2286000">
        <a:defRPr>
          <a:uFillTx/>
          <a:latin typeface="+mn-lt"/>
          <a:ea typeface="+mn-ea"/>
          <a:cs typeface="+mn-cs"/>
        </a:defRPr>
      </a:lvl6pPr>
      <a:lvl7pPr marL="2743200">
        <a:defRPr>
          <a:uFillTx/>
          <a:latin typeface="+mn-lt"/>
          <a:ea typeface="+mn-ea"/>
          <a:cs typeface="+mn-cs"/>
        </a:defRPr>
      </a:lvl7pPr>
      <a:lvl8pPr marL="3200400">
        <a:defRPr>
          <a:uFillTx/>
          <a:latin typeface="+mn-lt"/>
          <a:ea typeface="+mn-ea"/>
          <a:cs typeface="+mn-cs"/>
        </a:defRPr>
      </a:lvl8pPr>
      <a:lvl9pPr marL="3657600">
        <a:defRPr>
          <a:uFillTx/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553" y="274320"/>
            <a:ext cx="82359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553" y="1577340"/>
            <a:ext cx="82359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363" y="6377940"/>
            <a:ext cx="2928341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ko-KR" altLang="en-US" sz="2003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53" y="6377940"/>
            <a:ext cx="2104745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2003" b="0" smtClean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4/3/2022</a:t>
            </a:fld>
            <a:endParaRPr lang="en-US" sz="2003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8768" y="6377940"/>
            <a:ext cx="2104745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uk-UA" sz="2003" b="0" smtClean="0">
                <a:solidFill>
                  <a:srgbClr val="000000">
                    <a:tint val="75000"/>
                  </a:srgbClr>
                </a:solidFill>
                <a:uFillTx/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uk-UA" sz="2003" b="0">
              <a:solidFill>
                <a:srgbClr val="000000">
                  <a:tint val="75000"/>
                </a:srgbClr>
              </a:solidFill>
              <a:uFillTx/>
              <a:latin typeface="Calibri"/>
              <a:ea typeface="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</p:sldLayoutIdLst>
  <p:txStyles>
    <p:titleStyle>
      <a:lvl1pPr>
        <a:defRPr>
          <a:uFillTx/>
          <a:latin typeface="+mj-lt"/>
          <a:ea typeface="+mj-ea"/>
          <a:cs typeface="+mj-cs"/>
        </a:defRPr>
      </a:lvl1pPr>
    </p:titleStyle>
    <p:bodyStyle>
      <a:lvl1pPr marL="0">
        <a:defRPr>
          <a:uFillTx/>
          <a:latin typeface="+mn-lt"/>
          <a:ea typeface="+mn-ea"/>
          <a:cs typeface="+mn-cs"/>
        </a:defRPr>
      </a:lvl1pPr>
      <a:lvl2pPr marL="508772">
        <a:defRPr>
          <a:uFillTx/>
          <a:latin typeface="+mn-lt"/>
          <a:ea typeface="+mn-ea"/>
          <a:cs typeface="+mn-cs"/>
        </a:defRPr>
      </a:lvl2pPr>
      <a:lvl3pPr marL="1017544">
        <a:defRPr>
          <a:uFillTx/>
          <a:latin typeface="+mn-lt"/>
          <a:ea typeface="+mn-ea"/>
          <a:cs typeface="+mn-cs"/>
        </a:defRPr>
      </a:lvl3pPr>
      <a:lvl4pPr marL="1526316">
        <a:defRPr>
          <a:uFillTx/>
          <a:latin typeface="+mn-lt"/>
          <a:ea typeface="+mn-ea"/>
          <a:cs typeface="+mn-cs"/>
        </a:defRPr>
      </a:lvl4pPr>
      <a:lvl5pPr marL="2035089">
        <a:defRPr>
          <a:uFillTx/>
          <a:latin typeface="+mn-lt"/>
          <a:ea typeface="+mn-ea"/>
          <a:cs typeface="+mn-cs"/>
        </a:defRPr>
      </a:lvl5pPr>
      <a:lvl6pPr marL="2543861">
        <a:defRPr>
          <a:uFillTx/>
          <a:latin typeface="+mn-lt"/>
          <a:ea typeface="+mn-ea"/>
          <a:cs typeface="+mn-cs"/>
        </a:defRPr>
      </a:lvl6pPr>
      <a:lvl7pPr marL="3052633">
        <a:defRPr>
          <a:uFillTx/>
          <a:latin typeface="+mn-lt"/>
          <a:ea typeface="+mn-ea"/>
          <a:cs typeface="+mn-cs"/>
        </a:defRPr>
      </a:lvl7pPr>
      <a:lvl8pPr marL="3561405">
        <a:defRPr>
          <a:uFillTx/>
          <a:latin typeface="+mn-lt"/>
          <a:ea typeface="+mn-ea"/>
          <a:cs typeface="+mn-cs"/>
        </a:defRPr>
      </a:lvl8pPr>
      <a:lvl9pPr marL="4070177">
        <a:defRPr>
          <a:uFillTx/>
          <a:latin typeface="+mn-lt"/>
          <a:ea typeface="+mn-ea"/>
          <a:cs typeface="+mn-cs"/>
        </a:defRPr>
      </a:lvl9pPr>
    </p:bodyStyle>
    <p:otherStyle>
      <a:lvl1pPr marL="0">
        <a:defRPr>
          <a:uFillTx/>
          <a:latin typeface="+mn-lt"/>
          <a:ea typeface="+mn-ea"/>
          <a:cs typeface="+mn-cs"/>
        </a:defRPr>
      </a:lvl1pPr>
      <a:lvl2pPr marL="508772">
        <a:defRPr>
          <a:uFillTx/>
          <a:latin typeface="+mn-lt"/>
          <a:ea typeface="+mn-ea"/>
          <a:cs typeface="+mn-cs"/>
        </a:defRPr>
      </a:lvl2pPr>
      <a:lvl3pPr marL="1017544">
        <a:defRPr>
          <a:uFillTx/>
          <a:latin typeface="+mn-lt"/>
          <a:ea typeface="+mn-ea"/>
          <a:cs typeface="+mn-cs"/>
        </a:defRPr>
      </a:lvl3pPr>
      <a:lvl4pPr marL="1526316">
        <a:defRPr>
          <a:uFillTx/>
          <a:latin typeface="+mn-lt"/>
          <a:ea typeface="+mn-ea"/>
          <a:cs typeface="+mn-cs"/>
        </a:defRPr>
      </a:lvl4pPr>
      <a:lvl5pPr marL="2035089">
        <a:defRPr>
          <a:uFillTx/>
          <a:latin typeface="+mn-lt"/>
          <a:ea typeface="+mn-ea"/>
          <a:cs typeface="+mn-cs"/>
        </a:defRPr>
      </a:lvl5pPr>
      <a:lvl6pPr marL="2543861">
        <a:defRPr>
          <a:uFillTx/>
          <a:latin typeface="+mn-lt"/>
          <a:ea typeface="+mn-ea"/>
          <a:cs typeface="+mn-cs"/>
        </a:defRPr>
      </a:lvl6pPr>
      <a:lvl7pPr marL="3052633">
        <a:defRPr>
          <a:uFillTx/>
          <a:latin typeface="+mn-lt"/>
          <a:ea typeface="+mn-ea"/>
          <a:cs typeface="+mn-cs"/>
        </a:defRPr>
      </a:lvl7pPr>
      <a:lvl8pPr marL="3561405">
        <a:defRPr>
          <a:uFillTx/>
          <a:latin typeface="+mn-lt"/>
          <a:ea typeface="+mn-ea"/>
          <a:cs typeface="+mn-cs"/>
        </a:defRPr>
      </a:lvl8pPr>
      <a:lvl9pPr marL="4070177">
        <a:defRPr>
          <a:uFillTx/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57275" y="538163"/>
            <a:ext cx="787400" cy="576262"/>
          </a:xfrm>
          <a:prstGeom prst="rect">
            <a:avLst/>
          </a:prstGeom>
          <a:noFill/>
          <a:ln w="57150" cmpd="thickThin">
            <a:solidFill>
              <a:schemeClr val="accent1"/>
            </a:solidFill>
            <a:miter lim="800000"/>
            <a:headEnd/>
            <a:tailEnd/>
          </a:ln>
        </p:spPr>
        <p:txBody>
          <a:bodyPr vert="horz" wrap="none" lIns="52388" tIns="22225" rIns="52388" bIns="2222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6438" y="1636713"/>
            <a:ext cx="7904162" cy="2547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99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2pPr>
      <a:lvl3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3pPr>
      <a:lvl4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4pPr>
      <a:lvl5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5pPr>
      <a:lvl6pPr marL="4572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6pPr>
      <a:lvl7pPr marL="9144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7pPr>
      <a:lvl8pPr marL="13716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8pPr>
      <a:lvl9pPr marL="18288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9pPr>
    </p:titleStyle>
    <p:bodyStyle>
      <a:lvl1pPr marL="277813" indent="-277813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667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112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498600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19446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»"/>
        <a:defRPr sz="1600" b="1">
          <a:solidFill>
            <a:schemeClr val="tx1"/>
          </a:solidFill>
          <a:latin typeface="+mn-lt"/>
          <a:ea typeface="+mn-ea"/>
        </a:defRPr>
      </a:lvl5pPr>
      <a:lvl6pPr marL="24018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6pPr>
      <a:lvl7pPr marL="28590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7pPr>
      <a:lvl8pPr marL="33162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8pPr>
      <a:lvl9pPr marL="37734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952" y="269557"/>
            <a:ext cx="762609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22552"/>
            <a:ext cx="8072119" cy="4417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 b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4/3/2022</a:t>
            </a:fld>
            <a:endParaRPr lang="en-US" sz="1800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sz="1800" b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sz="1800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8263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00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ko-KR" altLang="en-US" sz="1956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00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956" b="0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4/3/2022</a:t>
            </a:fld>
            <a:endParaRPr lang="en-US" sz="1956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00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uk-UA" sz="1956" b="0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uk-UA" sz="1956" b="0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0579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96748">
        <a:defRPr>
          <a:latin typeface="+mn-lt"/>
          <a:ea typeface="+mn-ea"/>
          <a:cs typeface="+mn-cs"/>
        </a:defRPr>
      </a:lvl2pPr>
      <a:lvl3pPr marL="993496">
        <a:defRPr>
          <a:latin typeface="+mn-lt"/>
          <a:ea typeface="+mn-ea"/>
          <a:cs typeface="+mn-cs"/>
        </a:defRPr>
      </a:lvl3pPr>
      <a:lvl4pPr marL="1490243">
        <a:defRPr>
          <a:latin typeface="+mn-lt"/>
          <a:ea typeface="+mn-ea"/>
          <a:cs typeface="+mn-cs"/>
        </a:defRPr>
      </a:lvl4pPr>
      <a:lvl5pPr marL="1986991">
        <a:defRPr>
          <a:latin typeface="+mn-lt"/>
          <a:ea typeface="+mn-ea"/>
          <a:cs typeface="+mn-cs"/>
        </a:defRPr>
      </a:lvl5pPr>
      <a:lvl6pPr marL="2483739">
        <a:defRPr>
          <a:latin typeface="+mn-lt"/>
          <a:ea typeface="+mn-ea"/>
          <a:cs typeface="+mn-cs"/>
        </a:defRPr>
      </a:lvl6pPr>
      <a:lvl7pPr marL="2980487">
        <a:defRPr>
          <a:latin typeface="+mn-lt"/>
          <a:ea typeface="+mn-ea"/>
          <a:cs typeface="+mn-cs"/>
        </a:defRPr>
      </a:lvl7pPr>
      <a:lvl8pPr marL="3477235">
        <a:defRPr>
          <a:latin typeface="+mn-lt"/>
          <a:ea typeface="+mn-ea"/>
          <a:cs typeface="+mn-cs"/>
        </a:defRPr>
      </a:lvl8pPr>
      <a:lvl9pPr marL="397398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96748">
        <a:defRPr>
          <a:latin typeface="+mn-lt"/>
          <a:ea typeface="+mn-ea"/>
          <a:cs typeface="+mn-cs"/>
        </a:defRPr>
      </a:lvl2pPr>
      <a:lvl3pPr marL="993496">
        <a:defRPr>
          <a:latin typeface="+mn-lt"/>
          <a:ea typeface="+mn-ea"/>
          <a:cs typeface="+mn-cs"/>
        </a:defRPr>
      </a:lvl3pPr>
      <a:lvl4pPr marL="1490243">
        <a:defRPr>
          <a:latin typeface="+mn-lt"/>
          <a:ea typeface="+mn-ea"/>
          <a:cs typeface="+mn-cs"/>
        </a:defRPr>
      </a:lvl4pPr>
      <a:lvl5pPr marL="1986991">
        <a:defRPr>
          <a:latin typeface="+mn-lt"/>
          <a:ea typeface="+mn-ea"/>
          <a:cs typeface="+mn-cs"/>
        </a:defRPr>
      </a:lvl5pPr>
      <a:lvl6pPr marL="2483739">
        <a:defRPr>
          <a:latin typeface="+mn-lt"/>
          <a:ea typeface="+mn-ea"/>
          <a:cs typeface="+mn-cs"/>
        </a:defRPr>
      </a:lvl6pPr>
      <a:lvl7pPr marL="2980487">
        <a:defRPr>
          <a:latin typeface="+mn-lt"/>
          <a:ea typeface="+mn-ea"/>
          <a:cs typeface="+mn-cs"/>
        </a:defRPr>
      </a:lvl7pPr>
      <a:lvl8pPr marL="3477235">
        <a:defRPr>
          <a:latin typeface="+mn-lt"/>
          <a:ea typeface="+mn-ea"/>
          <a:cs typeface="+mn-cs"/>
        </a:defRPr>
      </a:lvl8pPr>
      <a:lvl9pPr marL="3973982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A99DC9E4-13CD-4D55-BBFB-D9E96CF7F5F5}" type="datetimeFigureOut">
              <a:rPr lang="ko-KR" altLang="en-US" b="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2022-04-03</a:t>
            </a:fld>
            <a:endParaRPr lang="ko-KR" altLang="en-US" b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b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6221568E-BAB8-4A5A-8164-0614234C48F8}" type="slidenum">
              <a:rPr lang="ko-KR" altLang="en-US" b="0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ko-KR" altLang="en-US" b="0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12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57275" y="538163"/>
            <a:ext cx="787400" cy="576262"/>
          </a:xfrm>
          <a:prstGeom prst="rect">
            <a:avLst/>
          </a:prstGeom>
          <a:noFill/>
          <a:ln w="57150" cmpd="thickThin">
            <a:solidFill>
              <a:schemeClr val="accent1"/>
            </a:solidFill>
            <a:miter lim="800000"/>
            <a:headEnd/>
            <a:tailEnd/>
          </a:ln>
        </p:spPr>
        <p:txBody>
          <a:bodyPr vert="horz" wrap="none" lIns="52388" tIns="22225" rIns="52388" bIns="22225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6438" y="1636713"/>
            <a:ext cx="7904162" cy="2547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1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xStyles>
    <p:titleStyle>
      <a:lvl1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2pPr>
      <a:lvl3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3pPr>
      <a:lvl4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4pPr>
      <a:lvl5pPr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5pPr>
      <a:lvl6pPr marL="4572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6pPr>
      <a:lvl7pPr marL="9144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7pPr>
      <a:lvl8pPr marL="13716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8pPr>
      <a:lvl9pPr marL="1828800" algn="l" defTabSz="835025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굴림" pitchFamily="50" charset="-127"/>
        </a:defRPr>
      </a:lvl9pPr>
    </p:titleStyle>
    <p:bodyStyle>
      <a:lvl1pPr marL="277813" indent="-277813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667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  <a:ea typeface="+mn-ea"/>
        </a:defRPr>
      </a:lvl2pPr>
      <a:lvl3pPr marL="1111250" indent="-222250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3pPr>
      <a:lvl4pPr marL="1498600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19446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buChar char="»"/>
        <a:defRPr sz="1600" b="1">
          <a:solidFill>
            <a:schemeClr val="tx1"/>
          </a:solidFill>
          <a:latin typeface="+mn-lt"/>
          <a:ea typeface="+mn-ea"/>
        </a:defRPr>
      </a:lvl5pPr>
      <a:lvl6pPr marL="24018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6pPr>
      <a:lvl7pPr marL="28590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7pPr>
      <a:lvl8pPr marL="33162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8pPr>
      <a:lvl9pPr marL="3773488" indent="-166688" algn="l" defTabSz="739775" rtl="0" eaLnBrk="0" fontAlgn="base" hangingPunct="0">
        <a:lnSpc>
          <a:spcPct val="130000"/>
        </a:lnSpc>
        <a:spcBef>
          <a:spcPct val="3000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samsjang/221150499366" TargetMode="External"/><Relationship Id="rId2" Type="http://schemas.openxmlformats.org/officeDocument/2006/relationships/hyperlink" Target="https://research.chicagobooth.edu/stigler/events/stigler-lectures#Blockchains" TargetMode="Externa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othardware.com/news/ethereum-and-bitcoin-energy-consumption-surpass-entire-countries-power-budget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hothardware.com/news/ethereum-and-bitcoin-energy-consumption-surpass-entire-countries-power-budget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8.png"/><Relationship Id="rId5" Type="http://schemas.openxmlformats.org/officeDocument/2006/relationships/hyperlink" Target="https://en.bitcoin.it/wiki/Genesis_block" TargetMode="External"/><Relationship Id="rId4" Type="http://schemas.openxmlformats.org/officeDocument/2006/relationships/hyperlink" Target="https://twitter.com/genesismining/status/948622918929600512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Laszlo_Hanyecz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LBV_igeviA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kookilbo.com/v/0fe84dc3f991420eac6df306e5d92107" TargetMode="External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6iDZspbRMg" TargetMode="External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://abcnews.go.com/US/pet-rock-captured-moment-made-creator-millionaire/story?id=30041318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6iDZspbRMg" TargetMode="External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/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title"/>
          </p:nvPr>
        </p:nvSpPr>
        <p:spPr>
          <a:xfrm>
            <a:off x="3118269" y="1553062"/>
            <a:ext cx="3029676" cy="3713775"/>
          </a:xfrm>
          <a:ln>
            <a:noFill/>
          </a:ln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ko-KR" altLang="en-US" sz="4000" dirty="0" err="1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비트코인</a:t>
            </a:r>
            <a:br>
              <a:rPr lang="en-US" altLang="ko-KR" sz="40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</a:br>
            <a:br>
              <a:rPr lang="en-US" altLang="ko-KR" sz="32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</a:br>
            <a:br>
              <a:rPr lang="en-US" altLang="ko-KR" sz="28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바탕체" pitchFamily="17" charset="-127"/>
                <a:ea typeface="바탕체" pitchFamily="17" charset="-127"/>
              </a:rPr>
            </a:br>
            <a:br>
              <a:rPr lang="en-US" altLang="ko-KR" sz="28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바탕체" pitchFamily="17" charset="-127"/>
                <a:ea typeface="바탕체" pitchFamily="17" charset="-127"/>
              </a:rPr>
            </a:b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김영식</a:t>
            </a:r>
            <a:b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</a:b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</a:t>
            </a:r>
            <a:r>
              <a:rPr lang="ko-KR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서울대 경제학부</a:t>
            </a: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)</a:t>
            </a:r>
            <a:endParaRPr lang="ko-KR" altLang="ko-KR" sz="6600" dirty="0"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65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27023"/>
            <a:ext cx="8424862" cy="5340436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</a:t>
            </a:r>
          </a:p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  (1)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비트코인 주소와 지갑 개설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BatangChe" charset="-127"/>
              <a:ea typeface="BatangChe" charset="-127"/>
              <a:cs typeface="BatangChe" charset="-127"/>
            </a:endParaRPr>
          </a:p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BatangChe" charset="-127"/>
              <a:ea typeface="BatangChe" charset="-127"/>
              <a:cs typeface="BatangChe" charset="-127"/>
            </a:endParaRPr>
          </a:p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  (2)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비트코인 획득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BatangChe" charset="-127"/>
              <a:ea typeface="BatangChe" charset="-127"/>
              <a:cs typeface="BatangChe" charset="-127"/>
            </a:endParaRPr>
          </a:p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BatangChe" charset="-127"/>
              <a:ea typeface="BatangChe" charset="-127"/>
              <a:cs typeface="BatangChe" charset="-127"/>
            </a:endParaRPr>
          </a:p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  (3)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지급지시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BatangChe" charset="-127"/>
              <a:ea typeface="BatangChe" charset="-127"/>
              <a:cs typeface="BatangChe" charset="-127"/>
            </a:endParaRPr>
          </a:p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BatangChe" charset="-127"/>
              <a:ea typeface="BatangChe" charset="-127"/>
              <a:cs typeface="BatangChe" charset="-127"/>
            </a:endParaRPr>
          </a:p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  (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BatangChe" charset="-127"/>
                <a:ea typeface="BatangChe" charset="-127"/>
                <a:cs typeface="BatangChe" charset="-127"/>
              </a:rPr>
              <a:t>4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)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작업증명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 </a:t>
            </a:r>
            <a:r>
              <a:rPr lang="mr-IN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–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채굴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(mining)</a:t>
            </a:r>
          </a:p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949834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주소와 지갑 개설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비트코인을 거래하기 위해서 은행 계좌와 비슷한 것을 만들어야 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주소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(bitcoin address) 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주소는 일반적인 단일 서명의 경우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1,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다중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multi)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서명이 가능한 경우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3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으로 시작하는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34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자 길이로 되어 있음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보통 비트코인 주소가 담긴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QR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코드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이용하는 것이 편리한 방법임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7993062" cy="17178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902821"/>
            <a:ext cx="7993062" cy="90244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2219582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주소와 지갑 개설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주소를 만들고 관리하는 가장 쉬운 방법은 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지갑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(bitcoin wallet)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이라는 소프트웨어를 이용하는 것임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520280"/>
            <a:ext cx="6133205" cy="422108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949834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주소와 지갑 개설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지갑을 제공하는 사이트에서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이메일 주소와 패스워드를 등록하면 비트코인 거래를 위해 필수적인 다음을 만들어줌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개인키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(private key)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와 공개키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(public key)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쌍</a:t>
            </a:r>
            <a:endParaRPr lang="en-US" altLang="ko-KR" sz="2400" dirty="0">
              <a:solidFill>
                <a:srgbClr val="3366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주소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지갑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주소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는 자신의 개인키와 공개키로부터 만들어짐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지갑이 만들어지면 지갑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ID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가 부여됨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자신의 비트코인 지갑에 접속하기 위해서는 비트코인 지갑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  	ID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와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패스워드를 입력하면 됨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(cf.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은행계좌와 비밀번호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8352606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61743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주소와 지갑 개설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개인키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(private key)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와 공개키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(public key)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지갑은 개인키를 내장하고 있고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개인키로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암호화한 메시지는 그 개인키와 쌍이 되는 공개키로만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복호화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(decoding)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가 가능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예를 들어 비트코인을 거래할 때 비트코인을 전송하는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사람이 자신의 개인키로 특정 메시지를 암호화하고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	(“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개인키 서명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”)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거래 정보와 공개키를 전달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    비트코인을 받는 사람은 동봉된 공개키가 그 사람의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공개키 임을 검증한 후 그 공개키로 암호화된 메시지가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						  	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풀리면 거래가 성사됨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.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4704"/>
            <a:ext cx="8424862" cy="52065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(1)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주소와 지갑 개설</a:t>
            </a:r>
            <a:endParaRPr lang="en-US" altLang="ko-KR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509" y="1586861"/>
            <a:ext cx="3978226" cy="429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262" y="5411129"/>
            <a:ext cx="5040561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타원 7"/>
          <p:cNvSpPr>
            <a:spLocks/>
          </p:cNvSpPr>
          <p:nvPr/>
        </p:nvSpPr>
        <p:spPr>
          <a:xfrm>
            <a:off x="1403648" y="3763148"/>
            <a:ext cx="2880320" cy="52994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uFillTx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941950" y="5335927"/>
            <a:ext cx="4261183" cy="75736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uFillTx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5652120" y="3255367"/>
            <a:ext cx="2291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지갑잔액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283968" y="3604785"/>
            <a:ext cx="1806555" cy="38965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6384911" y="4839543"/>
            <a:ext cx="2291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지갑주소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231428" y="5116953"/>
            <a:ext cx="1649827" cy="544295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536" y="786657"/>
            <a:ext cx="8424614" cy="3229089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buFont typeface="Arial" panose="020B0604020202020204" pitchFamily="34" charset="0"/>
              <a:buChar char="•"/>
            </a:pP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비트코인을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 획득하는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3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가지 방법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: </a:t>
            </a:r>
          </a:p>
          <a:p>
            <a:pPr marL="630238" lvl="2" indent="-363538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구매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: 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비트코인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‘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거래소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’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에서 현금 구매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 </a:t>
            </a:r>
          </a:p>
          <a:p>
            <a:pPr marL="630238" lvl="2" indent="-363538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수취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: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물건의 대가 등으로 송금 받는 경우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  </a:t>
            </a:r>
          </a:p>
          <a:p>
            <a:pPr marL="630238" lvl="2" indent="-363538" defTabSz="720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채굴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(mining)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: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작업증명에 필요한 퀴즈를 푼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인센티브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바탕체" panose="02030609000101010101" pitchFamily="17" charset="-127"/>
              <a:ea typeface="바탕체" panose="02030609000101010101" pitchFamily="17" charset="-127"/>
              <a:cs typeface="함초롬바탕" pitchFamily="18" charset="-127"/>
            </a:endParaRPr>
          </a:p>
          <a:p>
            <a:pPr marL="358775" lvl="2" indent="0" defTabSz="72000">
              <a:lnSpc>
                <a:spcPct val="100000"/>
              </a:lnSpc>
              <a:buNone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-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채굴은 비트코인 생성의 유일한 수단</a:t>
            </a:r>
            <a:b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</a:b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-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구매와 수취는 채굴된 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비트코인을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 유통시키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는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과정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95288" y="764704"/>
            <a:ext cx="8424862" cy="52065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(2)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획득</a:t>
            </a:r>
            <a:endParaRPr lang="en-US" altLang="ko-KR" kern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1739451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(3)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지급 지시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지갑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ID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와 패스워드로 로그인 한 후 비트코인이 저장된 비트코인 주소에서 보낼 상대방의 비트코인 주소로 전송할 비트코인 양을 지정함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610" y="2204864"/>
            <a:ext cx="2548598" cy="453650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2065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(3)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지급 지시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82824"/>
            <a:ext cx="6299200" cy="3962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301208"/>
            <a:ext cx="7277100" cy="14351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72816"/>
            <a:ext cx="8125358" cy="338437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95288" y="760176"/>
            <a:ext cx="8424862" cy="606063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(3)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지급 지시</a:t>
            </a:r>
            <a:endParaRPr lang="ko-KR" altLang="en-US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시스템의 거래 내역 기록 방식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buFont typeface="Wingdings" charset="2"/>
              <a:buChar char="à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거래번호 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00030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Output#0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은 지출된 것으로 처리됨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거래 내역의 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Output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이 아직 다른 거래의 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Input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으로 연결되어 있지 않은 것을 </a:t>
            </a:r>
            <a:r>
              <a:rPr lang="en-US" altLang="ko-KR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UTXO(Unspent Transaction Output)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이라고 함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1397209" y="1905185"/>
            <a:ext cx="6612388" cy="3047630"/>
          </a:xfrm>
          <a:ln>
            <a:noFill/>
          </a:ln>
        </p:spPr>
        <p:txBody>
          <a:bodyPr lIns="92075" tIns="46038" rIns="92075" bIns="46038" anchor="ctr"/>
          <a:lstStyle/>
          <a:p>
            <a:pPr>
              <a:lnSpc>
                <a:spcPct val="100000"/>
              </a:lnSpc>
              <a:defRPr>
                <a:uFillTx/>
              </a:defRPr>
            </a:pP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 err="1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(1)</a:t>
            </a:r>
            <a:r>
              <a:rPr lang="en-US" altLang="ko-KR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비트코인을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이용한 거래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(2)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비크코인을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신뢰할 수 있는 공적 기록인가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 err="1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비트코인은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기능할 수 있을까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b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(1) Early history of Bitcoin 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(2)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 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(3)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      </a:t>
            </a:r>
            <a:endParaRPr lang="ko-KR" altLang="ko-KR" dirty="0">
              <a:solidFill>
                <a:srgbClr val="9966FF"/>
              </a:solidFill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079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836711"/>
            <a:ext cx="7272808" cy="592403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95288" y="760176"/>
            <a:ext cx="8424862" cy="428784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(3)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지급 지시</a:t>
            </a:r>
            <a:endParaRPr lang="ko-KR" altLang="en-US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72000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 블록에 저장된 모든 거래에서 스파이더맨 소유의 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UTXO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들에 기록된 비트코인 수의 합 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=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실제 스파이더맨이 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소유하고 있는 비트코인의 수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거래가 발생할 때마다 비트코인은 모든 거래 내역을 이와 같은 방식으로 기록하고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시스템에 참여한 모든 노드에 브로드캐스트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함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  <a:p>
            <a:pPr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블록에 포함되어 해당 블록이 완성되면 공식적으로 거래가 완결됨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14361"/>
            <a:ext cx="8424862" cy="130856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인터넷상 모든 참가자에게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BatangChe" charset="-127"/>
                <a:ea typeface="BatangChe" charset="-127"/>
                <a:cs typeface="BatangChe" charset="-127"/>
              </a:rPr>
              <a:t>약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BatangChe" charset="-127"/>
                <a:ea typeface="BatangChe" charset="-127"/>
                <a:cs typeface="BatangChe" charset="-127"/>
              </a:rPr>
              <a:t>10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BatangChe" charset="-127"/>
                <a:ea typeface="BatangChe" charset="-127"/>
                <a:cs typeface="BatangChe" charset="-127"/>
              </a:rPr>
              <a:t>분간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전송된 지급 지시가 모여 하나의 거래 블록이 생성됨</a:t>
            </a:r>
            <a:endParaRPr lang="en-US" altLang="ko-KR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BatangChe" charset="-127"/>
              <a:ea typeface="BatangChe" charset="-127"/>
              <a:cs typeface="BatangChe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pic>
        <p:nvPicPr>
          <p:cNvPr id="13" name="Picture 5" descr="G:\금융보안연구원\My Pictures\그림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3461868"/>
            <a:ext cx="576064" cy="778151"/>
          </a:xfrm>
          <a:prstGeom prst="rect">
            <a:avLst/>
          </a:prstGeom>
          <a:noFill/>
        </p:spPr>
      </p:pic>
      <p:sp>
        <p:nvSpPr>
          <p:cNvPr id="14" name="laptop"/>
          <p:cNvSpPr>
            <a:spLocks noEditPoints="1" noChangeArrowheads="1"/>
          </p:cNvSpPr>
          <p:nvPr/>
        </p:nvSpPr>
        <p:spPr bwMode="auto">
          <a:xfrm>
            <a:off x="1187624" y="3579643"/>
            <a:ext cx="720080" cy="56212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rgbClr val="000000"/>
              </a:solidFill>
              <a:uFillTx/>
            </a:endParaRPr>
          </a:p>
        </p:txBody>
      </p:sp>
      <p:sp>
        <p:nvSpPr>
          <p:cNvPr id="15" name="Cloud"/>
          <p:cNvSpPr>
            <a:spLocks noChangeAspect="1" noEditPoints="1" noChangeArrowheads="1"/>
          </p:cNvSpPr>
          <p:nvPr/>
        </p:nvSpPr>
        <p:spPr bwMode="auto">
          <a:xfrm>
            <a:off x="3588464" y="3196707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noFill/>
          <a:ln w="9525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rgbClr val="000000"/>
              </a:solidFill>
              <a:uFillTx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1979712" y="317383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지급지시</a:t>
            </a:r>
            <a:endParaRPr lang="en-US" altLang="ko-KR" sz="18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>
              <a:spcBef>
                <a:spcPts val="0"/>
              </a:spcBef>
            </a:pPr>
            <a:r>
              <a:rPr lang="en-US" altLang="ko-KR" sz="1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broadcasting</a:t>
            </a:r>
            <a:endParaRPr lang="ko-KR" altLang="en-US" sz="18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7" name="Picture 5" descr="G:\금융보안연구원\My Pictures\그림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3728" y="5203997"/>
            <a:ext cx="576064" cy="778151"/>
          </a:xfrm>
          <a:prstGeom prst="rect">
            <a:avLst/>
          </a:prstGeom>
          <a:noFill/>
        </p:spPr>
      </p:pic>
      <p:sp>
        <p:nvSpPr>
          <p:cNvPr id="18" name="laptop"/>
          <p:cNvSpPr>
            <a:spLocks noEditPoints="1" noChangeArrowheads="1"/>
          </p:cNvSpPr>
          <p:nvPr/>
        </p:nvSpPr>
        <p:spPr bwMode="auto">
          <a:xfrm>
            <a:off x="2699792" y="5321772"/>
            <a:ext cx="720080" cy="56212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rgbClr val="000000"/>
              </a:solidFill>
              <a:uFillTx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1979712" y="3901698"/>
            <a:ext cx="1872208" cy="21417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3419872" y="4725144"/>
            <a:ext cx="864096" cy="790346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/>
          </p:cNvSpPr>
          <p:nvPr/>
        </p:nvSpPr>
        <p:spPr>
          <a:xfrm>
            <a:off x="4023960" y="3844497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uFillTx/>
              </a:rPr>
              <a:t>인터넷</a:t>
            </a:r>
            <a:endParaRPr lang="en-US" altLang="ko-KR" dirty="0">
              <a:solidFill>
                <a:srgbClr val="000000"/>
              </a:solidFill>
              <a:uFillTx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279544" y="4253956"/>
            <a:ext cx="198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000000"/>
                </a:solidFill>
                <a:uFillTx/>
              </a:rPr>
              <a:t>A</a:t>
            </a:r>
            <a:r>
              <a:rPr lang="en-US" altLang="ko-KR" sz="1800" dirty="0">
                <a:solidFill>
                  <a:srgbClr val="000000"/>
                </a:solidFill>
                <a:uFillTx/>
                <a:sym typeface="Wingdings" panose="05000000000000000000" pitchFamily="2" charset="2"/>
              </a:rPr>
              <a:t>B(20 BTC)</a:t>
            </a:r>
            <a:endParaRPr lang="ko-KR" altLang="en-US" sz="1800" dirty="0">
              <a:solidFill>
                <a:srgbClr val="000000"/>
              </a:solidFill>
              <a:uFillTx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1835696" y="5949280"/>
            <a:ext cx="198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000000"/>
                </a:solidFill>
                <a:uFillTx/>
              </a:rPr>
              <a:t>C</a:t>
            </a:r>
            <a:r>
              <a:rPr lang="en-US" altLang="ko-KR" sz="1800" dirty="0">
                <a:solidFill>
                  <a:srgbClr val="000000"/>
                </a:solidFill>
                <a:uFillTx/>
                <a:sym typeface="Wingdings" panose="05000000000000000000" pitchFamily="2" charset="2"/>
              </a:rPr>
              <a:t>D(10 BTC)</a:t>
            </a:r>
            <a:endParaRPr lang="ko-KR" altLang="en-US" sz="1800" dirty="0">
              <a:solidFill>
                <a:srgbClr val="000000"/>
              </a:solidFill>
              <a:uFillTx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311077" y="2803004"/>
            <a:ext cx="2944568" cy="2262117"/>
            <a:chOff x="6239070" y="2298948"/>
            <a:chExt cx="2323917" cy="2262117"/>
          </a:xfrm>
        </p:grpSpPr>
        <p:pic>
          <p:nvPicPr>
            <p:cNvPr id="26" name="Picture 3" descr="C:\Users\0610453\AppData\Local\Microsoft\Windows\Temporary Internet Files\Content.IE5\PMZF9DDX\Post-it-note-transparent[1]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39070" y="2532927"/>
              <a:ext cx="2323917" cy="2028138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28291" y="2298948"/>
              <a:ext cx="1398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ko-KR" altLang="en-US" sz="2000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FillTx/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rPr>
                <a:t>거래블록</a:t>
              </a:r>
              <a:endParaRPr lang="ko-KR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endParaRP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6401830" y="2671694"/>
              <a:ext cx="1988200" cy="183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>
                  <a:uFillTx/>
                </a:defRPr>
              </a:defPPr>
              <a:lvl1pPr algn="ctr">
                <a:defRPr sz="3600">
                  <a:uFillTx/>
                </a:defRPr>
              </a:lvl1pPr>
            </a:lstStyle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FillTx/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rPr>
                <a:t>T1 : A</a:t>
              </a:r>
              <a:r>
                <a:rPr lang="en-US" altLang="ko-KR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FillTx/>
                  <a:latin typeface="함초롬바탕" pitchFamily="18" charset="-127"/>
                  <a:ea typeface="함초롬바탕" pitchFamily="18" charset="-127"/>
                  <a:cs typeface="함초롬바탕" pitchFamily="18" charset="-127"/>
                  <a:sym typeface="Wingdings" panose="05000000000000000000" pitchFamily="2" charset="2"/>
                </a:rPr>
                <a:t>B (20BTC)</a:t>
              </a:r>
              <a:endParaRPr lang="ko-KR" alt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FillTx/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rPr>
                <a:t>T2 : C</a:t>
              </a:r>
              <a:r>
                <a:rPr lang="en-US" altLang="ko-KR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FillTx/>
                  <a:latin typeface="함초롬바탕" pitchFamily="18" charset="-127"/>
                  <a:ea typeface="함초롬바탕" pitchFamily="18" charset="-127"/>
                  <a:cs typeface="함초롬바탕" pitchFamily="18" charset="-127"/>
                  <a:sym typeface="Wingdings" panose="05000000000000000000" pitchFamily="2" charset="2"/>
                </a:rPr>
                <a:t>D (10BTC)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FillTx/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rPr>
                <a:t>…</a:t>
              </a:r>
              <a:endParaRPr lang="ko-KR" alt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FillTx/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rPr>
                <a:t>…</a:t>
              </a:r>
              <a:endParaRPr lang="ko-KR" alt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endParaRPr>
            </a:p>
            <a:p>
              <a:endParaRPr lang="ko-KR" altLang="en-US" sz="1800" dirty="0">
                <a:solidFill>
                  <a:srgbClr val="000000"/>
                </a:solidFill>
                <a:uFillTx/>
              </a:endParaRPr>
            </a:p>
          </p:txBody>
        </p:sp>
      </p:grpSp>
      <p:sp>
        <p:nvSpPr>
          <p:cNvPr id="28" name="TextBox 27"/>
          <p:cNvSpPr txBox="1">
            <a:spLocks/>
          </p:cNvSpPr>
          <p:nvPr/>
        </p:nvSpPr>
        <p:spPr>
          <a:xfrm>
            <a:off x="3527450" y="512533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지급지시</a:t>
            </a:r>
            <a:endParaRPr lang="en-US" altLang="ko-KR" sz="18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>
              <a:spcBef>
                <a:spcPts val="0"/>
              </a:spcBef>
            </a:pPr>
            <a:r>
              <a:rPr lang="en-US" altLang="ko-KR" sz="1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broadcasting</a:t>
            </a:r>
            <a:endParaRPr lang="ko-KR" altLang="en-US" sz="18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395288" y="692696"/>
            <a:ext cx="8424862" cy="52065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uFillTx/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uFillTx/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uFillTx/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(3)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지급 지시 </a:t>
            </a:r>
            <a:endParaRPr lang="ko-KR" altLang="en-US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536" y="716863"/>
            <a:ext cx="8065070" cy="93923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just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BatangChe" charset="-127"/>
                <a:ea typeface="BatangChe" charset="-127"/>
                <a:cs typeface="BatangChe" charset="-127"/>
              </a:rPr>
              <a:t>비트코인 개별 블록의 구조</a:t>
            </a:r>
            <a:endParaRPr lang="en-US" altLang="ko-KR" sz="22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BatangChe" charset="-127"/>
              <a:ea typeface="BatangChe" charset="-127"/>
              <a:cs typeface="BatangChe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7" y="1676642"/>
            <a:ext cx="8752478" cy="4992718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467544" y="692696"/>
            <a:ext cx="4527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FontTx/>
              <a:buNone/>
              <a:defRPr>
                <a:uFillTx/>
              </a:defRPr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(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4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)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작업증명 </a:t>
            </a:r>
            <a:r>
              <a:rPr lang="mr-IN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–</a:t>
            </a:r>
            <a:r>
              <a:rPr lang="ko-KR" altLang="en-US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채굴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(mining)</a:t>
            </a:r>
            <a:endParaRPr lang="ko-KR" altLang="en-US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3918509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4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개별 블록의 구조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 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블록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body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 </a:t>
            </a:r>
            <a:r>
              <a:rPr lang="en-US" altLang="ko-KR" sz="240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Coinbase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transaction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=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생성거래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(Generation transaction): 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새로운 블록이 생성될 때 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body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최초로 기록되는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거래 정보로서 실제로는 무의미한 값들로 구성되어 있음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=&gt;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작업증명이 성공하게 되면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새로 발행되는 비트코인을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성공한 노드의 </a:t>
            </a:r>
            <a:r>
              <a:rPr lang="ko-KR" altLang="en-US" sz="240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주소에 입금하는 거래 정보로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변경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‘Transaction 1’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부터는 실제 비트코인 거래 정보를 기록함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61743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4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개별 블록의 구조 </a:t>
            </a:r>
            <a:r>
              <a:rPr lang="mr-IN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블록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 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비트코인의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작업증명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은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블록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SHA256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해쉬값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을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이용함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머클루트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sz="240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Merkle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root)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블록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body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거래 정보를 압축해서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							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담고 있는 값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;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*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body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 기록된 개별 거래 정보를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SHA256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해쉬로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만들고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예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에서 처럼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2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개의 해쉬값으로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개의 해쉬값을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만드는 방식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으로 머클트리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Merkle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tree)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구조 형태를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반복하면 마지막 하나가 만들어짐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 머클루트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*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body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 거래 정보가 추가될 때마다 머클트리도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변하므로 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머클루트 값도 변하게 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1370119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(3-3)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예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body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4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개의 거래 정보가 있을 때 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머클루트에 저장되는 값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3" y="2215524"/>
            <a:ext cx="5832647" cy="45978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571" y="360997"/>
            <a:ext cx="7370445" cy="94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Grouped </a:t>
            </a:r>
            <a:r>
              <a:rPr spc="-5" dirty="0"/>
              <a:t>into </a:t>
            </a:r>
            <a:r>
              <a:rPr i="1" spc="-5" dirty="0">
                <a:latin typeface="Times New Roman"/>
                <a:cs typeface="Times New Roman"/>
              </a:rPr>
              <a:t>blocks </a:t>
            </a:r>
            <a:r>
              <a:rPr spc="-5" dirty="0"/>
              <a:t>every </a:t>
            </a:r>
            <a:r>
              <a:rPr dirty="0"/>
              <a:t>10</a:t>
            </a:r>
            <a:r>
              <a:rPr spc="40" dirty="0"/>
              <a:t> </a:t>
            </a:r>
            <a:r>
              <a:rPr spc="-5" dirty="0"/>
              <a:t>minutes</a:t>
            </a:r>
          </a:p>
          <a:p>
            <a:pPr marL="21590">
              <a:lnSpc>
                <a:spcPct val="100000"/>
              </a:lnSpc>
              <a:spcBef>
                <a:spcPts val="35"/>
              </a:spcBef>
            </a:pPr>
            <a:r>
              <a:rPr sz="2400" spc="-5" dirty="0"/>
              <a:t>About </a:t>
            </a:r>
            <a:r>
              <a:rPr sz="2400" dirty="0"/>
              <a:t>1,500 </a:t>
            </a:r>
            <a:r>
              <a:rPr sz="2400" spc="-5" dirty="0"/>
              <a:t>transactions </a:t>
            </a:r>
            <a:r>
              <a:rPr sz="2400" spc="-10" dirty="0"/>
              <a:t>currently </a:t>
            </a:r>
            <a:r>
              <a:rPr sz="2400" dirty="0"/>
              <a:t>in </a:t>
            </a:r>
            <a:r>
              <a:rPr sz="2400" spc="-5" dirty="0"/>
              <a:t>each Bitcoin</a:t>
            </a:r>
            <a:r>
              <a:rPr sz="2400" spc="40" dirty="0"/>
              <a:t> </a:t>
            </a:r>
            <a:r>
              <a:rPr sz="2400" spc="-5" dirty="0"/>
              <a:t>block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346200" y="1761070"/>
            <a:ext cx="6451600" cy="4072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6350000"/>
            <a:ext cx="3266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Source:</a:t>
            </a:r>
            <a:r>
              <a:rPr kumimoji="0" sz="1800" b="0" i="1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bitcoin.stackexchange.com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8506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469702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4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개별 블록의 구조 </a:t>
            </a:r>
            <a:r>
              <a:rPr lang="mr-IN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블록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Time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필드는 현재 시간을 기록하는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타임스탬프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역할을 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;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몇 초마다 블록이 완성될 때까지 지속적으로 변함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Bits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&amp;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Nonce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필드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    Bits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는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작업증명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을 위한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대상값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(target)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을 저장하는 부분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;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실제로는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Bits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 저장된 값을 특정 공식에 적용하여 산출된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값보다 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해쉬값이 작아지게 되는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nonce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구하면 채굴이 성공하게 됨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HashMerkleRoot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값과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Time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값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Nonce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값은 변하는 값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uFillTx/>
              </a:rPr>
              <a:t>A blockchain with </a:t>
            </a:r>
            <a:r>
              <a:rPr spc="-15" dirty="0">
                <a:uFillTx/>
              </a:rPr>
              <a:t>“proof </a:t>
            </a:r>
            <a:r>
              <a:rPr dirty="0">
                <a:uFillTx/>
              </a:rPr>
              <a:t>of</a:t>
            </a:r>
            <a:r>
              <a:rPr spc="-195" dirty="0">
                <a:uFillTx/>
              </a:rPr>
              <a:t> </a:t>
            </a:r>
            <a:r>
              <a:rPr spc="-5" dirty="0">
                <a:uFillTx/>
              </a:rPr>
              <a:t>work”</a:t>
            </a: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400" spc="-5" dirty="0">
                <a:uFillTx/>
              </a:rPr>
              <a:t>Nakamoto </a:t>
            </a:r>
            <a:r>
              <a:rPr sz="2400" dirty="0">
                <a:uFillTx/>
              </a:rPr>
              <a:t>(2008)</a:t>
            </a:r>
            <a:endParaRPr sz="2400">
              <a:uFillTx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612132" y="4060964"/>
            <a:ext cx="7884159" cy="236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eaLnBrk="1" fontAlgn="auto" hangingPunct="1">
              <a:spcBef>
                <a:spcPts val="100"/>
              </a:spcBef>
              <a:spcAft>
                <a:spcPts val="0"/>
              </a:spcAft>
              <a:buFontTx/>
              <a:buChar char="•"/>
            </a:pP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valid “nonce” </a:t>
            </a:r>
            <a:r>
              <a:rPr sz="2400" b="0" spc="-1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must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be discovered by </a:t>
            </a:r>
            <a:r>
              <a:rPr sz="2400" b="0" spc="-1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trial-and-error,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so</a:t>
            </a:r>
            <a:r>
              <a:rPr sz="2400" b="0" spc="-21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that  the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hash for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the entire block is below a pre-specified </a:t>
            </a:r>
            <a:r>
              <a:rPr sz="2400" b="0" spc="-1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target 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value.	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This </a:t>
            </a:r>
            <a:r>
              <a:rPr sz="2400" b="0" i="1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raises the </a:t>
            </a:r>
            <a:r>
              <a:rPr sz="2400" b="0" i="1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cost </a:t>
            </a:r>
            <a:r>
              <a:rPr sz="2400" b="0" i="1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for</a:t>
            </a:r>
            <a:r>
              <a:rPr sz="2400" b="0" i="1" spc="-4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i="1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hackers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.</a:t>
            </a:r>
            <a:endParaRPr sz="24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eaLnBrk="1" fontAlgn="auto" hangingPunct="1">
              <a:spcBef>
                <a:spcPts val="5"/>
              </a:spcBef>
              <a:spcAft>
                <a:spcPts val="0"/>
              </a:spcAft>
              <a:buFont typeface="Times New Roman"/>
              <a:buChar char="•"/>
            </a:pPr>
            <a:endParaRPr sz="35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355600" marR="118745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sz="2400" b="0" spc="-1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Difficulty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of the problem is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recalibrated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every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two weeks, so 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that the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time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to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solve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each block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remains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at c. ten</a:t>
            </a:r>
            <a:r>
              <a:rPr sz="2400" b="0" spc="-13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minutes</a:t>
            </a:r>
            <a:endParaRPr sz="24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4" name="object 4"/>
          <p:cNvSpPr>
            <a:spLocks/>
          </p:cNvSpPr>
          <p:nvPr/>
        </p:nvSpPr>
        <p:spPr>
          <a:xfrm>
            <a:off x="1683593" y="1607393"/>
            <a:ext cx="5740237" cy="2222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5" name="object 5"/>
          <p:cNvSpPr>
            <a:spLocks/>
          </p:cNvSpPr>
          <p:nvPr/>
        </p:nvSpPr>
        <p:spPr>
          <a:xfrm>
            <a:off x="6629400" y="2209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6600">
              <a:alpha val="34899"/>
            </a:srgbClr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6" name="object 6"/>
          <p:cNvSpPr>
            <a:spLocks/>
          </p:cNvSpPr>
          <p:nvPr/>
        </p:nvSpPr>
        <p:spPr>
          <a:xfrm>
            <a:off x="4648200" y="2209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6600">
              <a:alpha val="34899"/>
            </a:srgbClr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7" name="object 7"/>
          <p:cNvSpPr>
            <a:spLocks/>
          </p:cNvSpPr>
          <p:nvPr/>
        </p:nvSpPr>
        <p:spPr>
          <a:xfrm>
            <a:off x="2590800" y="2209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6600">
              <a:alpha val="34899"/>
            </a:srgbClr>
          </a:solid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692696"/>
            <a:ext cx="8424862" cy="4964949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Wallace (2011) “The Rise and Fall of Bitcoin,” Wired, http://www.wired.com/ magazine/2011/11/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mf_bitcoin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/.</a:t>
            </a:r>
          </a:p>
          <a:p>
            <a:pPr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Yermack (2015) “Is Bitcoin a Real Currency? An Economic Appraisal” </a:t>
            </a:r>
            <a:r>
              <a:rPr lang="en-US" altLang="ko-KR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Handbook of Digital Currency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, Chapter 2.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바탕체" pitchFamily="17" charset="-127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Yermack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 (2017) Mini-Course: “</a:t>
            </a:r>
            <a:r>
              <a:rPr lang="en-US" altLang="ko-K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Blockchains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 and the Future of Finance”, Stigler Lectures, Chicago Booth.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  <a:hlinkClick r:id="rId2"/>
              </a:rPr>
              <a:t>https://research.chicagobooth.edu/stigler/events/stigler-lectures#Blockchains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바탕체" pitchFamily="17" charset="-127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Yermack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“Digital money and other </a:t>
            </a:r>
            <a:r>
              <a:rPr lang="en-US" altLang="ko-K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blockchain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promises,” ESB </a:t>
            </a:r>
            <a:r>
              <a:rPr lang="en-US" altLang="ko-K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Virtuele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valuta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September 2017.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 lvl="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블록체인</a:t>
            </a: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: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블록체인과 </a:t>
            </a:r>
            <a:r>
              <a:rPr lang="ko-KR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비트코인</a:t>
            </a:r>
            <a:r>
              <a:rPr lang="ko-KR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원리 이해하기 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https://m.blog.naver.com/samsjang/221150499366</a:t>
            </a:r>
            <a:endParaRPr lang="en-US" altLang="ko-KR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DE3A23-BED5-411A-A792-7FBB45A7D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064896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NZ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</a:t>
            </a: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688583963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826" y="360997"/>
            <a:ext cx="7846059" cy="94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Mining difficulty</a:t>
            </a: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400" spc="-5" dirty="0"/>
              <a:t>Recalibrated </a:t>
            </a:r>
            <a:r>
              <a:rPr sz="2400" dirty="0"/>
              <a:t>automatically every 2,016 blocks, or </a:t>
            </a:r>
            <a:r>
              <a:rPr sz="2400" spc="-10" dirty="0"/>
              <a:t>two</a:t>
            </a:r>
            <a:r>
              <a:rPr sz="2400" spc="-165" dirty="0"/>
              <a:t> </a:t>
            </a:r>
            <a:r>
              <a:rPr sz="2400" spc="-5" dirty="0"/>
              <a:t>weeks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57200" y="2438400"/>
            <a:ext cx="7924800" cy="1461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6351523"/>
            <a:ext cx="2954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https://blockchain.info/charts/difficulty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2773362"/>
            <a:ext cx="8229600" cy="2941955"/>
          </a:xfrm>
          <a:custGeom>
            <a:avLst/>
            <a:gdLst/>
            <a:ahLst/>
            <a:cxnLst/>
            <a:rect l="l" t="t" r="r" b="b"/>
            <a:pathLst>
              <a:path w="8229600" h="2941954">
                <a:moveTo>
                  <a:pt x="8013700" y="1646237"/>
                </a:moveTo>
                <a:lnTo>
                  <a:pt x="215900" y="1646237"/>
                </a:lnTo>
                <a:lnTo>
                  <a:pt x="166395" y="1651939"/>
                </a:lnTo>
                <a:lnTo>
                  <a:pt x="120951" y="1668181"/>
                </a:lnTo>
                <a:lnTo>
                  <a:pt x="80864" y="1693667"/>
                </a:lnTo>
                <a:lnTo>
                  <a:pt x="47430" y="1727102"/>
                </a:lnTo>
                <a:lnTo>
                  <a:pt x="21943" y="1767189"/>
                </a:lnTo>
                <a:lnTo>
                  <a:pt x="5701" y="1812632"/>
                </a:lnTo>
                <a:lnTo>
                  <a:pt x="0" y="1862137"/>
                </a:lnTo>
                <a:lnTo>
                  <a:pt x="0" y="2725737"/>
                </a:lnTo>
                <a:lnTo>
                  <a:pt x="5701" y="2775242"/>
                </a:lnTo>
                <a:lnTo>
                  <a:pt x="21943" y="2820685"/>
                </a:lnTo>
                <a:lnTo>
                  <a:pt x="47430" y="2860772"/>
                </a:lnTo>
                <a:lnTo>
                  <a:pt x="80864" y="2894207"/>
                </a:lnTo>
                <a:lnTo>
                  <a:pt x="120951" y="2919693"/>
                </a:lnTo>
                <a:lnTo>
                  <a:pt x="166395" y="2935935"/>
                </a:lnTo>
                <a:lnTo>
                  <a:pt x="215900" y="2941637"/>
                </a:lnTo>
                <a:lnTo>
                  <a:pt x="8013700" y="2941637"/>
                </a:lnTo>
                <a:lnTo>
                  <a:pt x="8063204" y="2935935"/>
                </a:lnTo>
                <a:lnTo>
                  <a:pt x="8108648" y="2919693"/>
                </a:lnTo>
                <a:lnTo>
                  <a:pt x="8148735" y="2894207"/>
                </a:lnTo>
                <a:lnTo>
                  <a:pt x="8182169" y="2860772"/>
                </a:lnTo>
                <a:lnTo>
                  <a:pt x="8207656" y="2820685"/>
                </a:lnTo>
                <a:lnTo>
                  <a:pt x="8223898" y="2775242"/>
                </a:lnTo>
                <a:lnTo>
                  <a:pt x="8229600" y="2725737"/>
                </a:lnTo>
                <a:lnTo>
                  <a:pt x="8229600" y="1862137"/>
                </a:lnTo>
                <a:lnTo>
                  <a:pt x="8223898" y="1812632"/>
                </a:lnTo>
                <a:lnTo>
                  <a:pt x="8207656" y="1767189"/>
                </a:lnTo>
                <a:lnTo>
                  <a:pt x="8182169" y="1727102"/>
                </a:lnTo>
                <a:lnTo>
                  <a:pt x="8148735" y="1693667"/>
                </a:lnTo>
                <a:lnTo>
                  <a:pt x="8108648" y="1668181"/>
                </a:lnTo>
                <a:lnTo>
                  <a:pt x="8063204" y="1651939"/>
                </a:lnTo>
                <a:lnTo>
                  <a:pt x="8013700" y="1646237"/>
                </a:lnTo>
                <a:close/>
              </a:path>
              <a:path w="8229600" h="2941954">
                <a:moveTo>
                  <a:pt x="7731213" y="0"/>
                </a:moveTo>
                <a:lnTo>
                  <a:pt x="4800600" y="1646237"/>
                </a:lnTo>
                <a:lnTo>
                  <a:pt x="6858000" y="1646237"/>
                </a:lnTo>
                <a:lnTo>
                  <a:pt x="7731213" y="0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600" y="2773362"/>
            <a:ext cx="8229600" cy="2941955"/>
          </a:xfrm>
          <a:custGeom>
            <a:avLst/>
            <a:gdLst/>
            <a:ahLst/>
            <a:cxnLst/>
            <a:rect l="l" t="t" r="r" b="b"/>
            <a:pathLst>
              <a:path w="8229600" h="2941954">
                <a:moveTo>
                  <a:pt x="0" y="1862137"/>
                </a:moveTo>
                <a:lnTo>
                  <a:pt x="5701" y="1812632"/>
                </a:lnTo>
                <a:lnTo>
                  <a:pt x="21943" y="1767189"/>
                </a:lnTo>
                <a:lnTo>
                  <a:pt x="47430" y="1727102"/>
                </a:lnTo>
                <a:lnTo>
                  <a:pt x="80864" y="1693667"/>
                </a:lnTo>
                <a:lnTo>
                  <a:pt x="120951" y="1668181"/>
                </a:lnTo>
                <a:lnTo>
                  <a:pt x="166395" y="1651939"/>
                </a:lnTo>
                <a:lnTo>
                  <a:pt x="215900" y="1646237"/>
                </a:lnTo>
                <a:lnTo>
                  <a:pt x="4800600" y="1646237"/>
                </a:lnTo>
                <a:lnTo>
                  <a:pt x="7731213" y="0"/>
                </a:lnTo>
                <a:lnTo>
                  <a:pt x="6858000" y="1646237"/>
                </a:lnTo>
                <a:lnTo>
                  <a:pt x="8013700" y="1646237"/>
                </a:lnTo>
                <a:lnTo>
                  <a:pt x="8063204" y="1651939"/>
                </a:lnTo>
                <a:lnTo>
                  <a:pt x="8108648" y="1668181"/>
                </a:lnTo>
                <a:lnTo>
                  <a:pt x="8148735" y="1693667"/>
                </a:lnTo>
                <a:lnTo>
                  <a:pt x="8182169" y="1727102"/>
                </a:lnTo>
                <a:lnTo>
                  <a:pt x="8207656" y="1767189"/>
                </a:lnTo>
                <a:lnTo>
                  <a:pt x="8223898" y="1812632"/>
                </a:lnTo>
                <a:lnTo>
                  <a:pt x="8229600" y="1862137"/>
                </a:lnTo>
                <a:lnTo>
                  <a:pt x="8229600" y="2185987"/>
                </a:lnTo>
                <a:lnTo>
                  <a:pt x="8229600" y="2725737"/>
                </a:lnTo>
                <a:lnTo>
                  <a:pt x="8223898" y="2775242"/>
                </a:lnTo>
                <a:lnTo>
                  <a:pt x="8207656" y="2820685"/>
                </a:lnTo>
                <a:lnTo>
                  <a:pt x="8182169" y="2860772"/>
                </a:lnTo>
                <a:lnTo>
                  <a:pt x="8148735" y="2894207"/>
                </a:lnTo>
                <a:lnTo>
                  <a:pt x="8108648" y="2919693"/>
                </a:lnTo>
                <a:lnTo>
                  <a:pt x="8063204" y="2935935"/>
                </a:lnTo>
                <a:lnTo>
                  <a:pt x="8013700" y="2941637"/>
                </a:lnTo>
                <a:lnTo>
                  <a:pt x="6858000" y="2941637"/>
                </a:lnTo>
                <a:lnTo>
                  <a:pt x="4800600" y="2941637"/>
                </a:lnTo>
                <a:lnTo>
                  <a:pt x="215900" y="2941637"/>
                </a:lnTo>
                <a:lnTo>
                  <a:pt x="166395" y="2935935"/>
                </a:lnTo>
                <a:lnTo>
                  <a:pt x="120951" y="2919693"/>
                </a:lnTo>
                <a:lnTo>
                  <a:pt x="80864" y="2894207"/>
                </a:lnTo>
                <a:lnTo>
                  <a:pt x="47430" y="2860772"/>
                </a:lnTo>
                <a:lnTo>
                  <a:pt x="21943" y="2820685"/>
                </a:lnTo>
                <a:lnTo>
                  <a:pt x="5701" y="2775242"/>
                </a:lnTo>
                <a:lnTo>
                  <a:pt x="0" y="2725737"/>
                </a:lnTo>
                <a:lnTo>
                  <a:pt x="0" y="2185987"/>
                </a:lnTo>
                <a:lnTo>
                  <a:pt x="0" y="18621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8561" y="4508233"/>
            <a:ext cx="73285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On February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18, 2017,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hash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target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value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was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reduced from  0000000000000000029ab9000000000000000000000000000000000000000000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  <a:p>
            <a:pPr marL="12065" marR="5080" lvl="0" indent="190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"/>
                <a:cs typeface="Times New Roman"/>
              </a:rPr>
              <a:t>to                                                             0000000000000000027e93000000000000000000000000000000000000000000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2944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1370119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4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실제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비트코인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125,552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번째 블록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(2011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년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5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월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22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일 완성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header: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130295"/>
            <a:ext cx="7993062" cy="469695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4398640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4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실제 비트코인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125,552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번째 블록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(2011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년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5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월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22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일 완성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header: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블록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6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개 필드의 값을 모두 더한 값의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SHA256 										</a:t>
            </a:r>
            <a:r>
              <a:rPr lang="ko-KR" altLang="en-US" sz="24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해쉬값이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Bits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로 지정된 대상값보다 작아지면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					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작업증명이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성공하는 것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(=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채굴에 성공하는 것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Bits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값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f2b9441a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는 리틀 엔디안 방식으로 저장된 값 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 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 실제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16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진수 값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=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0x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1a44b9f2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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  <a:sym typeface="Wingdings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이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Bits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값을 이용하여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작업증명 대상값을 구하는 코드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 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	(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next slide)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실행하면 아래의 작업증명 대상 값이 나옴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: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5301208"/>
            <a:ext cx="8308775" cy="99705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20655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4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289604"/>
            <a:ext cx="5222839" cy="556839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358903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4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2011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년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5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월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22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일 당시 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이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target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값보다 작게 되는 블록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의 해쉬값이 나오는 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nonce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를 구하기 위해 수많은 노드들이 참여하여 엄청난 연산작업을 했을 것임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Nonce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값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=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에 적혀 있는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nonce “42a14695” (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실제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16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진수로는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0x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9546a142)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작업증명에 성공한 노드는 블록을 완성하고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50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비트코인을 보상으로 받았음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즉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채굴에 성공한 것임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).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67851"/>
            <a:ext cx="8308775" cy="99705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2588914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4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끝으로 이 블록을 비트코인 참여자 모두에게 배포하여 검증을 받았음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.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-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즉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,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블록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header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6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개 필드의 값을 모두 더한 값의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                 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SHA256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해쉬값이 실제로 지정된 대상값보다 작다는         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것을 확인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					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16863"/>
            <a:ext cx="8281168" cy="1779461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(4)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바탕체" pitchFamily="17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모든 거래는 분산원장에 기록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∙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저장됨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바탕체" panose="02030609000101010101" pitchFamily="17" charset="-127"/>
              <a:ea typeface="바탕체" panose="02030609000101010101" pitchFamily="17" charset="-127"/>
              <a:cs typeface="함초롬바탕" pitchFamily="18" charset="-127"/>
            </a:endParaRPr>
          </a:p>
          <a:p>
            <a:pPr marL="360000" lvl="1">
              <a:lnSpc>
                <a:spcPct val="100000"/>
              </a:lnSpc>
              <a:defRPr>
                <a:uFillTx/>
              </a:defRPr>
            </a:pPr>
            <a:r>
              <a:rPr lang="ko-KR" altLang="en-US" sz="22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분산원장</a:t>
            </a:r>
            <a:r>
              <a:rPr lang="en-US" altLang="ko-KR" sz="22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(distributed ledger)</a:t>
            </a:r>
            <a:r>
              <a:rPr lang="ko-KR" altLang="en-US" sz="22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함초롬바탕" pitchFamily="18" charset="-127"/>
              </a:rPr>
              <a:t>은 모든 참가자에게 배포되어 파일 형태로 공유됨</a:t>
            </a:r>
            <a:endParaRPr lang="en-US" altLang="ko-KR" sz="22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바탕체" panose="02030609000101010101" pitchFamily="17" charset="-127"/>
              <a:ea typeface="바탕체" panose="02030609000101010101" pitchFamily="17" charset="-127"/>
              <a:cs typeface="함초롬바탕" pitchFamily="18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899591" y="2638078"/>
            <a:ext cx="7344818" cy="4103290"/>
            <a:chOff x="5528699" y="3177717"/>
            <a:chExt cx="3507797" cy="2413039"/>
          </a:xfrm>
        </p:grpSpPr>
        <p:cxnSp>
          <p:nvCxnSpPr>
            <p:cNvPr id="60" name="직선 화살표 연결선 59"/>
            <p:cNvCxnSpPr/>
            <p:nvPr/>
          </p:nvCxnSpPr>
          <p:spPr>
            <a:xfrm flipV="1">
              <a:off x="6366701" y="3343343"/>
              <a:ext cx="959497" cy="969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7912921" y="3304683"/>
              <a:ext cx="758709" cy="2045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/>
            <p:nvPr/>
          </p:nvCxnSpPr>
          <p:spPr>
            <a:xfrm>
              <a:off x="7912921" y="3563669"/>
              <a:ext cx="186692" cy="2471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/>
            <p:nvPr/>
          </p:nvCxnSpPr>
          <p:spPr>
            <a:xfrm flipH="1">
              <a:off x="7415701" y="3547414"/>
              <a:ext cx="260469" cy="3978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>
              <a:off x="6275089" y="3826684"/>
              <a:ext cx="73709" cy="597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>
              <a:off x="6524438" y="3674464"/>
              <a:ext cx="516856" cy="2111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/>
            <p:nvPr/>
          </p:nvCxnSpPr>
          <p:spPr>
            <a:xfrm flipH="1">
              <a:off x="6425816" y="4104136"/>
              <a:ext cx="594865" cy="4071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/>
            <p:nvPr/>
          </p:nvCxnSpPr>
          <p:spPr>
            <a:xfrm flipH="1">
              <a:off x="6814912" y="4281604"/>
              <a:ext cx="317195" cy="5167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그룹 86"/>
            <p:cNvGrpSpPr/>
            <p:nvPr/>
          </p:nvGrpSpPr>
          <p:grpSpPr>
            <a:xfrm>
              <a:off x="5528699" y="3177717"/>
              <a:ext cx="3507797" cy="2413039"/>
              <a:chOff x="2865120" y="2340864"/>
              <a:chExt cx="5681472" cy="2901696"/>
            </a:xfrm>
          </p:grpSpPr>
          <p:cxnSp>
            <p:nvCxnSpPr>
              <p:cNvPr id="88" name="직선 연결선 87"/>
              <p:cNvCxnSpPr/>
              <p:nvPr/>
            </p:nvCxnSpPr>
            <p:spPr>
              <a:xfrm>
                <a:off x="3187609" y="3619263"/>
                <a:ext cx="1481878" cy="8318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flipV="1">
                <a:off x="3341137" y="3381543"/>
                <a:ext cx="2209467" cy="11412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5557280" y="3381543"/>
                <a:ext cx="740939" cy="1159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 flipV="1">
                <a:off x="5557280" y="3262036"/>
                <a:ext cx="1535279" cy="119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 flipV="1">
                <a:off x="4669488" y="3381543"/>
                <a:ext cx="887792" cy="10695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4693405" y="4451128"/>
                <a:ext cx="1604814" cy="896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flipV="1">
                <a:off x="6324919" y="3262036"/>
                <a:ext cx="774315" cy="12697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7092559" y="3262036"/>
                <a:ext cx="887792" cy="14340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4676163" y="4451128"/>
                <a:ext cx="520660" cy="7289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 flipH="1" flipV="1">
                <a:off x="3928549" y="2819861"/>
                <a:ext cx="186904" cy="12966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flipH="1">
                <a:off x="3187609" y="2852079"/>
                <a:ext cx="740939" cy="7671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928549" y="2819861"/>
                <a:ext cx="1628731" cy="5616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4676163" y="3952187"/>
                <a:ext cx="1251586" cy="4989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3187609" y="3619263"/>
                <a:ext cx="153528" cy="9035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 flipV="1">
                <a:off x="7092559" y="2915467"/>
                <a:ext cx="1101396" cy="3465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6311569" y="4531795"/>
                <a:ext cx="1668782" cy="1643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flipV="1">
                <a:off x="5214065" y="4531795"/>
                <a:ext cx="1101396" cy="6483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flipH="1">
                <a:off x="3341137" y="4460091"/>
                <a:ext cx="1335026" cy="672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flipV="1">
                <a:off x="5550605" y="2582141"/>
                <a:ext cx="834391" cy="7994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 flipH="1">
                <a:off x="3941899" y="2582955"/>
                <a:ext cx="2443097" cy="236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6384995" y="2582141"/>
                <a:ext cx="714239" cy="6899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6411696" y="2582141"/>
                <a:ext cx="1782259" cy="333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V="1">
                <a:off x="7980351" y="2927097"/>
                <a:ext cx="213604" cy="17690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8762" y="2688210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12" name="그림 1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14577" y="2766857"/>
                <a:ext cx="232015" cy="254277"/>
              </a:xfrm>
              <a:prstGeom prst="rect">
                <a:avLst/>
              </a:prstGeom>
            </p:spPr>
          </p:pic>
          <p:cxnSp>
            <p:nvCxnSpPr>
              <p:cNvPr id="113" name="직선 연결선 112"/>
              <p:cNvCxnSpPr/>
              <p:nvPr/>
            </p:nvCxnSpPr>
            <p:spPr>
              <a:xfrm flipV="1">
                <a:off x="5927749" y="3262036"/>
                <a:ext cx="1164810" cy="699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그림 11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6803445" y="3064077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19260" y="3142723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7646125" y="4444185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61940" y="4522832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6025918" y="2340864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19" name="그림 1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41732" y="2419511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5682024" y="3729519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97838" y="3808165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6069072" y="4384945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23" name="그림 1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84886" y="4463592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24" name="그림 12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4957621" y="4888788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73435" y="4967435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346998" y="4269540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27" name="그림 1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62813" y="4348186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28" name="그림 12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5321332" y="3151792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37146" y="3230439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30" name="그림 12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3680887" y="2699387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96701" y="2778034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3722999" y="3885557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38814" y="3964203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2865120" y="3415968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80934" y="3494615"/>
                <a:ext cx="232015" cy="254277"/>
              </a:xfrm>
              <a:prstGeom prst="rect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srgbClr val="FFFFFF"/>
                </a:duotone>
              </a:blip>
              <a:stretch>
                <a:fillRect/>
              </a:stretch>
            </p:blipFill>
            <p:spPr>
              <a:xfrm>
                <a:off x="3025323" y="4354909"/>
                <a:ext cx="464031" cy="353772"/>
              </a:xfrm>
              <a:prstGeom prst="rect">
                <a:avLst/>
              </a:prstGeom>
            </p:spPr>
          </p:pic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41137" y="4433555"/>
                <a:ext cx="232015" cy="254277"/>
              </a:xfrm>
              <a:prstGeom prst="rect">
                <a:avLst/>
              </a:prstGeom>
            </p:spPr>
          </p:pic>
        </p:grpSp>
      </p:grp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60176"/>
            <a:ext cx="8424862" cy="5137304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4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작업증명 </a:t>
            </a:r>
            <a:r>
              <a:rPr lang="mr-IN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–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채굴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(mining)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ea typeface="바탕체" pitchFamily="17" charset="-127"/>
              </a:rPr>
              <a:t> </a:t>
            </a:r>
            <a:endParaRPr lang="ko-KR" altLang="en-US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  <a:ea typeface="바탕체" pitchFamily="17" charset="-127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Bitcoin mining is </a:t>
            </a:r>
            <a:r>
              <a:rPr lang="en-US" altLang="ko-KR" sz="240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permissionless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in that anyone can become a miner by downloading the respective software and the most recent copy of the Bitcoin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Blockchain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In practice, however, there are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few large miners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that produce most of the new generally accepted blocks.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reason is that competition has become fierce and only large mining farms with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highly specialized hardware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and access to cheap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electricity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can still make a profit from mining.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ea typeface="바탕체" pitchFamily="17" charset="-127"/>
              <a:cs typeface="Times New Roman" panose="02020603050405020304" pitchFamily="18" charset="0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.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비트코인을 이용한 거래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uFillTx/>
              </a:rPr>
              <a:t>Miners: successors </a:t>
            </a:r>
            <a:r>
              <a:rPr dirty="0">
                <a:uFillTx/>
              </a:rPr>
              <a:t>to</a:t>
            </a:r>
            <a:r>
              <a:rPr spc="-10" dirty="0">
                <a:uFillTx/>
              </a:rPr>
              <a:t> </a:t>
            </a:r>
            <a:r>
              <a:rPr spc="-5" dirty="0">
                <a:uFillTx/>
              </a:rPr>
              <a:t>accountants</a:t>
            </a: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400" spc="-5" dirty="0">
                <a:uFillTx/>
              </a:rPr>
              <a:t>“Competitive</a:t>
            </a:r>
            <a:r>
              <a:rPr sz="2400" spc="-25" dirty="0">
                <a:uFillTx/>
              </a:rPr>
              <a:t> </a:t>
            </a:r>
            <a:r>
              <a:rPr sz="2400" spc="-5" dirty="0">
                <a:uFillTx/>
              </a:rPr>
              <a:t>bookkeeping”</a:t>
            </a:r>
            <a:endParaRPr sz="2400">
              <a:uFillTx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535941" y="1802384"/>
            <a:ext cx="43053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eaLnBrk="1" fontAlgn="auto" hangingPunct="1">
              <a:spcBef>
                <a:spcPts val="100"/>
              </a:spcBef>
              <a:spcAft>
                <a:spcPts val="0"/>
              </a:spcAft>
              <a:buFontTx/>
              <a:buChar char="•"/>
            </a:pP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Mining is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computationally 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intensive, with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supercomputers 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specially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configured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to look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for  nonces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at very high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“hash</a:t>
            </a:r>
            <a:r>
              <a:rPr sz="2400" b="0" spc="-8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rates”</a:t>
            </a:r>
            <a:endParaRPr sz="24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4" name="object 4"/>
          <p:cNvSpPr txBox="1">
            <a:spLocks/>
          </p:cNvSpPr>
          <p:nvPr/>
        </p:nvSpPr>
        <p:spPr>
          <a:xfrm>
            <a:off x="535941" y="3777488"/>
            <a:ext cx="3988435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eaLnBrk="1" fontAlgn="auto" hangingPunct="1">
              <a:spcBef>
                <a:spcPts val="100"/>
              </a:spcBef>
              <a:spcAft>
                <a:spcPts val="0"/>
              </a:spcAft>
              <a:buFontTx/>
              <a:buChar char="•"/>
            </a:pP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Generally located in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bunkers  where electric power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is</a:t>
            </a:r>
            <a:r>
              <a:rPr sz="2400" b="0" spc="-3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cheap</a:t>
            </a:r>
            <a:endParaRPr sz="24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756285" lvl="1" indent="-286385" eaLnBrk="1" fontAlgn="auto" hangingPunct="1">
              <a:spcBef>
                <a:spcPts val="495"/>
              </a:spcBef>
              <a:spcAft>
                <a:spcPts val="0"/>
              </a:spcAft>
              <a:buFontTx/>
              <a:buChar char="–"/>
            </a:pP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Iceland</a:t>
            </a:r>
            <a:endParaRPr sz="20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756285" lvl="1" indent="-286385" eaLnBrk="1" fontAlgn="auto" hangingPunct="1">
              <a:spcBef>
                <a:spcPts val="480"/>
              </a:spcBef>
              <a:spcAft>
                <a:spcPts val="0"/>
              </a:spcAft>
              <a:buFontTx/>
              <a:buChar char="–"/>
            </a:pP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Inner</a:t>
            </a:r>
            <a:r>
              <a:rPr sz="2000" b="0" spc="-3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Mongolia</a:t>
            </a:r>
            <a:endParaRPr sz="20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756285" lvl="1" indent="-286385" eaLnBrk="1" fontAlgn="auto" hangingPunct="1">
              <a:spcBef>
                <a:spcPts val="480"/>
              </a:spcBef>
              <a:spcAft>
                <a:spcPts val="0"/>
              </a:spcAft>
              <a:buFontTx/>
              <a:buChar char="–"/>
            </a:pPr>
            <a:r>
              <a:rPr sz="2000" b="0" spc="-2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Venezuela</a:t>
            </a:r>
            <a:endParaRPr sz="20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  <p:sp>
        <p:nvSpPr>
          <p:cNvPr id="5" name="object 5"/>
          <p:cNvSpPr>
            <a:spLocks/>
          </p:cNvSpPr>
          <p:nvPr/>
        </p:nvSpPr>
        <p:spPr>
          <a:xfrm>
            <a:off x="5105400" y="1828800"/>
            <a:ext cx="3733800" cy="2721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>
            <a:off x="5184140" y="4455667"/>
            <a:ext cx="2749550" cy="71882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 eaLnBrk="1" fontAlgn="auto" hangingPunct="1">
              <a:spcBef>
                <a:spcPts val="1215"/>
              </a:spcBef>
              <a:spcAft>
                <a:spcPts val="0"/>
              </a:spcAft>
            </a:pPr>
            <a:r>
              <a:rPr sz="18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Icelandic bitcoin </a:t>
            </a:r>
            <a:r>
              <a:rPr sz="18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mining</a:t>
            </a:r>
            <a:r>
              <a:rPr sz="1800" b="0" spc="-114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farm</a:t>
            </a:r>
            <a:endParaRPr sz="18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12700" eaLnBrk="1" fontAlgn="auto" hangingPunct="1">
              <a:spcBef>
                <a:spcPts val="745"/>
              </a:spcBef>
              <a:spcAft>
                <a:spcPts val="0"/>
              </a:spcAft>
            </a:pPr>
            <a:r>
              <a:rPr sz="1200" b="0" i="1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The New </a:t>
            </a:r>
            <a:r>
              <a:rPr sz="1200" b="0" i="1" spc="-2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York</a:t>
            </a:r>
            <a:r>
              <a:rPr sz="1200" b="0" i="1" spc="-3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1200" b="0" i="1" spc="-2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Times</a:t>
            </a:r>
            <a:endParaRPr sz="12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uFillTx/>
              </a:rPr>
              <a:t>Hash rate </a:t>
            </a:r>
            <a:r>
              <a:rPr dirty="0">
                <a:uFillTx/>
              </a:rPr>
              <a:t>of </a:t>
            </a:r>
            <a:r>
              <a:rPr spc="-5" dirty="0">
                <a:uFillTx/>
              </a:rPr>
              <a:t>bitcoin</a:t>
            </a:r>
            <a:r>
              <a:rPr spc="-15" dirty="0">
                <a:uFillTx/>
              </a:rPr>
              <a:t> </a:t>
            </a:r>
            <a:r>
              <a:rPr spc="-5" dirty="0">
                <a:uFillTx/>
              </a:rPr>
              <a:t>network</a:t>
            </a: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400" spc="-20" dirty="0">
                <a:uFillTx/>
              </a:rPr>
              <a:t>Trillions </a:t>
            </a:r>
            <a:r>
              <a:rPr sz="2400" dirty="0">
                <a:uFillTx/>
              </a:rPr>
              <a:t>of </a:t>
            </a:r>
            <a:r>
              <a:rPr sz="2400" spc="-5" dirty="0">
                <a:uFillTx/>
              </a:rPr>
              <a:t>hashes per</a:t>
            </a:r>
            <a:r>
              <a:rPr sz="2400" spc="-65" dirty="0">
                <a:uFillTx/>
              </a:rPr>
              <a:t> </a:t>
            </a:r>
            <a:r>
              <a:rPr sz="2400" spc="-5" dirty="0">
                <a:uFillTx/>
              </a:rPr>
              <a:t>second</a:t>
            </a:r>
            <a:endParaRPr sz="2400">
              <a:uFillTx/>
            </a:endParaRPr>
          </a:p>
        </p:txBody>
      </p:sp>
      <p:sp>
        <p:nvSpPr>
          <p:cNvPr id="3" name="object 3"/>
          <p:cNvSpPr>
            <a:spLocks/>
          </p:cNvSpPr>
          <p:nvPr/>
        </p:nvSpPr>
        <p:spPr>
          <a:xfrm>
            <a:off x="457200" y="2062128"/>
            <a:ext cx="8229600" cy="1596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sp>
        <p:nvSpPr>
          <p:cNvPr id="4" name="object 4"/>
          <p:cNvSpPr txBox="1">
            <a:spLocks/>
          </p:cNvSpPr>
          <p:nvPr/>
        </p:nvSpPr>
        <p:spPr>
          <a:xfrm>
            <a:off x="383540" y="6351523"/>
            <a:ext cx="3064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sz="1400" b="0" spc="-5" dirty="0">
                <a:solidFill>
                  <a:srgbClr val="000000"/>
                </a:solidFill>
                <a:uFillTx/>
                <a:latin typeface="Arial"/>
                <a:ea typeface=""/>
                <a:cs typeface="Arial"/>
              </a:rPr>
              <a:t>https://blockchain.info/charts/hash-rate</a:t>
            </a:r>
            <a:endParaRPr sz="1400" b="0">
              <a:solidFill>
                <a:srgbClr val="000000"/>
              </a:solidFill>
              <a:uFillTx/>
              <a:latin typeface="Arial"/>
              <a:ea typeface="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863084"/>
            <a:ext cx="8424862" cy="2527359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퍼블릭 블록체인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을 이용하여 개발된 지급수단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2008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글로벌 금융위기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당시 중앙은행이 화폐를 임의로 발행하고 통화량을 조정하는데 대해 반발해서 사적 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지급수단을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사용할 수 있는 방편으로 시도되었음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무료 소프트웨어 문화와 같은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반상업적 가치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표방하며 강한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자유주의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반기득권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성향을 띤 커뮤니티에 의해 탄생됨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1.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비트코인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블록체인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(Bitcoin </a:t>
            </a:r>
            <a:r>
              <a:rPr lang="en-US" altLang="ko-KR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Blockchain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endParaRPr lang="ko-KR" altLang="en-US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4221088"/>
            <a:ext cx="1656184" cy="16601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547510"/>
            <a:ext cx="3240360" cy="31218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04"/>
            <a:ext cx="8470416" cy="4398640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(5)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비트코인과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통화정책 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The Bitcoin network is calibrated in such a way that, on average, a block with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a valid hash value is created every 10 minutes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In the Bitcoin system, money creation is scheduled so that the number of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Bitcoin units will converge to 21 million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units.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This limit exists because the reward for the miners is halved every 210,000 blocks (approximately every four years).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99B44B-21AB-49F3-91FB-EAB5CBE66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1.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비트코인을 이용한 거래 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0BBE294B-B628-4AD1-8C9C-35841DD222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536025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764704"/>
            <a:ext cx="8470416" cy="520655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(5)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</a:t>
            </a:r>
            <a:r>
              <a:rPr lang="ko-KR" alt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비트코인과</a:t>
            </a:r>
            <a:r>
              <a:rPr lang="ko-KR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바탕체" pitchFamily="17" charset="-127"/>
              </a:rPr>
              <a:t> 통화정책 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99B44B-21AB-49F3-91FB-EAB5CBE66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1.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비트코인을 이용한 거래 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0BBE294B-B628-4AD1-8C9C-35841DD222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544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14B0A5-3F0D-4DE9-B017-89E131051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4"/>
          <a:stretch/>
        </p:blipFill>
        <p:spPr>
          <a:xfrm>
            <a:off x="467544" y="1665858"/>
            <a:ext cx="7993062" cy="47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30618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37183"/>
            <a:ext cx="8424862" cy="3737626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요약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24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비트코인</a:t>
            </a:r>
            <a:endParaRPr lang="en-US" altLang="ko-KR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0" indent="0" defTabSz="108000">
              <a:lnSpc>
                <a:spcPts val="32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장비와 전력 등 자원비용이 발생하는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작업 증명과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0" indent="0" defTabSz="108000">
              <a:lnSpc>
                <a:spcPts val="32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 검증에 참여를 유도하는 인센티브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즉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         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채굴을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		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통해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0" indent="0" defTabSz="108000">
              <a:lnSpc>
                <a:spcPts val="32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이중지불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(double spending)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문제의 해결방안을 최초로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						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제시함으로써 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0" indent="0" defTabSz="108000">
              <a:lnSpc>
                <a:spcPts val="3200"/>
              </a:lnSpc>
              <a:buClr>
                <a:srgbClr val="9966FF"/>
              </a:buClr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 참가자 간 신뢰 형성 메커니즘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을 마련한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공적 분산원장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			  (	public distributed ledger)</a:t>
            </a:r>
            <a:r>
              <a:rPr lang="ko-KR" altLang="en-US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플랫폼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1656322"/>
            <a:ext cx="936461" cy="938682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37183"/>
            <a:ext cx="8424862" cy="3848426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비트코인의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한계</a:t>
            </a: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</a:p>
          <a:p>
            <a:pPr marL="0" indent="0" defTabSz="108000">
              <a:lnSpc>
                <a:spcPts val="32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비트코인은 일견 화폐의 필수적 역할을 요약하는 다음        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		 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두 명제의 필요조건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(‘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신뢰’와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‘공적 거래 기록’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을 모두 갖춘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	  	  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것처럼 보였음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</a:t>
            </a:r>
          </a:p>
          <a:p>
            <a:pPr marL="360000" defTabSz="108000">
              <a:lnSpc>
                <a:spcPts val="3200"/>
              </a:lnSpc>
              <a:buClr>
                <a:srgbClr val="9966FF"/>
              </a:buClr>
              <a:buFont typeface="Wingdings" panose="05000000000000000000" pitchFamily="2" charset="2"/>
              <a:buChar char="Ø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“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불신은 모든 화폐의 근원이다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.”</a:t>
            </a:r>
          </a:p>
          <a:p>
            <a:pPr marL="82187" indent="0" defTabSz="108000">
              <a:lnSpc>
                <a:spcPts val="32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(Evil is the root of all money.)</a:t>
            </a:r>
          </a:p>
          <a:p>
            <a:pPr marL="360000" defTabSz="108000">
              <a:lnSpc>
                <a:spcPts val="3200"/>
              </a:lnSpc>
              <a:buClr>
                <a:srgbClr val="9966FF"/>
              </a:buClr>
              <a:buFont typeface="Wingdings" panose="05000000000000000000" pitchFamily="2" charset="2"/>
              <a:buChar char="Ø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“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화폐는 기록이다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.”</a:t>
            </a:r>
          </a:p>
          <a:p>
            <a:pPr marL="82187" indent="0" defTabSz="108000">
              <a:lnSpc>
                <a:spcPts val="32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(Money is memory.)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37183"/>
            <a:ext cx="8424862" cy="459100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" b="2317"/>
          <a:stretch/>
        </p:blipFill>
        <p:spPr>
          <a:xfrm>
            <a:off x="467544" y="836712"/>
            <a:ext cx="7992888" cy="58461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6F31F2-BBD6-4EBC-B18D-2E10F61A4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1973818782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37183"/>
            <a:ext cx="8424862" cy="980268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비트코인의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한계</a:t>
            </a:r>
            <a:endParaRPr lang="en-US" altLang="ko-KR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defTabSz="108000">
              <a:lnSpc>
                <a:spcPts val="32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인터넷과 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블록체인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사이의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“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평행이론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”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47" y="1761640"/>
            <a:ext cx="7987300" cy="4907720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37183"/>
            <a:ext cx="8424862" cy="2617640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</a:p>
          <a:p>
            <a:pPr marL="0" indent="0" defTabSz="108000">
              <a:lnSpc>
                <a:spcPts val="3200"/>
              </a:lnSpc>
              <a:buClr>
                <a:srgbClr val="9966FF"/>
              </a:buClr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Bitcoin has the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key challenges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to overcome: </a:t>
            </a:r>
          </a:p>
          <a:p>
            <a:pPr marL="0" indent="0" defTabSz="108000">
              <a:lnSpc>
                <a:spcPts val="3200"/>
              </a:lnSpc>
              <a:buClr>
                <a:srgbClr val="9966FF"/>
              </a:buClr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			- energy wastage</a:t>
            </a:r>
          </a:p>
          <a:p>
            <a:pPr marL="0" indent="0" defTabSz="108000">
              <a:lnSpc>
                <a:spcPts val="3200"/>
              </a:lnSpc>
              <a:buClr>
                <a:srgbClr val="9966FF"/>
              </a:buClr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			- “fragile” governance (e.g., forks)</a:t>
            </a:r>
          </a:p>
          <a:p>
            <a:pPr marL="0" indent="0" defTabSz="108000">
              <a:lnSpc>
                <a:spcPts val="3200"/>
              </a:lnSpc>
              <a:buClr>
                <a:srgbClr val="9966FF"/>
              </a:buClr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			- inherent price volatility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77886"/>
            <a:ext cx="8352606" cy="18866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36" y="735087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lang="ko-KR" altLang="en-US" sz="2400" kern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비트코인의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한계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9BC92CF-2061-4ABA-B17C-9D29DF7F4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8376562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67370" y="764704"/>
            <a:ext cx="7993062" cy="3069045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Energy Wastage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Proof-of-work or mining is expensive as it uses a great deal of energy.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Those who criticize Bitcoin claim that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centralized accounting system is more efficient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because consensus can be attained without massive use of computational power.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539552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CAFC1BA-3F35-401B-9AF2-312334C1D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1511429405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606374"/>
            <a:ext cx="5720984" cy="43166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5951021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  <a:hlinkClick r:id="rId3"/>
              </a:rPr>
              <a:t>https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  <a:hlinkClick r:id="rId3"/>
              </a:rPr>
              <a:t>://hothardware.com/news/ethereum-and-bitcoin-energy-consumption-surpass-entire-countries-power-budgets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67544" y="748105"/>
            <a:ext cx="8208912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NZ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Bitcoin is costly memory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flipV="1">
            <a:off x="467544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BCCCB3B-E5BA-4A22-8605-DDC6A3297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1864535085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t="9080" b="2957"/>
          <a:stretch/>
        </p:blipFill>
        <p:spPr>
          <a:xfrm>
            <a:off x="539552" y="1818469"/>
            <a:ext cx="7416824" cy="4352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5576" y="6167045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  <a:hlinkClick r:id="rId3"/>
              </a:rPr>
              <a:t>https://hothardware.com/news/ethereum-and-bitcoin-energy-consumption-surpass-entire-countries-power-budgets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</a:t>
            </a:r>
          </a:p>
        </p:txBody>
      </p:sp>
      <p:sp>
        <p:nvSpPr>
          <p:cNvPr id="4" name="타원 3"/>
          <p:cNvSpPr/>
          <p:nvPr/>
        </p:nvSpPr>
        <p:spPr bwMode="auto">
          <a:xfrm>
            <a:off x="4160048" y="2348880"/>
            <a:ext cx="792088" cy="2880320"/>
          </a:xfrm>
          <a:prstGeom prst="ellipse">
            <a:avLst/>
          </a:prstGeom>
          <a:noFill/>
          <a:ln w="12700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39552" y="748105"/>
            <a:ext cx="8208912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NZ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Bitcoin is costly memory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C15D0F2-452D-4C38-87BE-0DD043B2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11597965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9308" y="86677"/>
            <a:ext cx="5885180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3270" marR="756920" indent="29527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uFillTx/>
              </a:rPr>
              <a:t>Intelligent </a:t>
            </a:r>
            <a:r>
              <a:rPr spc="-15" dirty="0">
                <a:uFillTx/>
              </a:rPr>
              <a:t>redesign  </a:t>
            </a:r>
            <a:r>
              <a:rPr dirty="0">
                <a:uFillTx/>
              </a:rPr>
              <a:t>of </a:t>
            </a:r>
            <a:r>
              <a:rPr spc="-5" dirty="0">
                <a:uFillTx/>
              </a:rPr>
              <a:t>the financial</a:t>
            </a:r>
            <a:r>
              <a:rPr spc="-30" dirty="0">
                <a:uFillTx/>
              </a:rPr>
              <a:t> </a:t>
            </a:r>
            <a:r>
              <a:rPr spc="-5" dirty="0">
                <a:uFillTx/>
              </a:rPr>
              <a:t>system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spc="-5" dirty="0">
                <a:uFillTx/>
              </a:rPr>
              <a:t>Bitcoin network </a:t>
            </a:r>
            <a:r>
              <a:rPr sz="2400" dirty="0">
                <a:uFillTx/>
              </a:rPr>
              <a:t>is </a:t>
            </a:r>
            <a:r>
              <a:rPr sz="2400" spc="-5" dirty="0">
                <a:uFillTx/>
              </a:rPr>
              <a:t>launched, January </a:t>
            </a:r>
            <a:r>
              <a:rPr sz="2400" dirty="0">
                <a:uFillTx/>
              </a:rPr>
              <a:t>3,</a:t>
            </a:r>
            <a:r>
              <a:rPr sz="2400" spc="10" dirty="0">
                <a:uFillTx/>
              </a:rPr>
              <a:t> </a:t>
            </a:r>
            <a:r>
              <a:rPr sz="2400" dirty="0">
                <a:uFillTx/>
              </a:rPr>
              <a:t>2009</a:t>
            </a:r>
            <a:endParaRPr sz="2400">
              <a:uFillTx/>
            </a:endParaRPr>
          </a:p>
        </p:txBody>
      </p:sp>
      <p:sp>
        <p:nvSpPr>
          <p:cNvPr id="3" name="object 3"/>
          <p:cNvSpPr>
            <a:spLocks/>
          </p:cNvSpPr>
          <p:nvPr/>
        </p:nvSpPr>
        <p:spPr>
          <a:xfrm>
            <a:off x="2073165" y="2094355"/>
            <a:ext cx="5065177" cy="3932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2073165" y="2276872"/>
            <a:ext cx="50651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67370" y="764704"/>
            <a:ext cx="7993062" cy="5728235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Energy Wastage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Centralized payment systems are also expensive.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Besides infrastructure and operating costs, one would have to calculate the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explicit and implicit costs of a central bank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Salary costs should be counted among the explicit costs and the possibility of fraud in the currency monopoly among the implicit costs.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Many crypto-assets use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alternative consensus protocols, which do not (solely) rely on computational resources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539552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0ACF8A5-9080-43FD-928D-0AF688B46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1814262509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67370" y="764704"/>
            <a:ext cx="7993062" cy="5248103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“Fragile” Governance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Bitcoin protocol can be altered if a sufficient number of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network participants agree on the suggested modification.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 </a:t>
            </a:r>
            <a:r>
              <a:rPr lang="en-US" altLang="ko-KR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blockchain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split can happen because various groups cannot agree on a modification. </a:t>
            </a:r>
          </a:p>
          <a:p>
            <a:pPr marL="0" indent="0" defTabSz="108000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  - A split that persists is referred to as a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“fork”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The two best-known examples of persistent splits are     (1)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Bitcoin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and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Bitcoin Cash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                                                  (2)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Ethereum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and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Ethereum Classic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370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3F4960C-D0EB-4954-A9F1-3ABB16737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2522647950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0" y="12679"/>
            <a:ext cx="9128478" cy="684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552" y="12679"/>
            <a:ext cx="3886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Inherent Price Volatility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V="1">
            <a:off x="611386" y="54868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860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0" y="12679"/>
            <a:ext cx="9128478" cy="684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1835696" y="3068960"/>
            <a:ext cx="1080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6876256" y="4221088"/>
            <a:ext cx="158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/>
          <p:cNvCxnSpPr/>
          <p:nvPr/>
        </p:nvCxnSpPr>
        <p:spPr>
          <a:xfrm>
            <a:off x="899592" y="4509120"/>
            <a:ext cx="2160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39552" y="12679"/>
            <a:ext cx="3886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Inherent Price Volatility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 flipV="1">
            <a:off x="611386" y="54868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590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692696"/>
            <a:ext cx="8470416" cy="439864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Inherent price volatility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Bitcoin units have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no intrinsic value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Given the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pre-determined supply of bitcoin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, the present price of the currency depends entirely on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fluctuating demand driven by expectations about its future price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The price of Bitcoin, therefore, reacts highly elastically to changes in the expectations of market participants and is reflected in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extreme price volatility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4170B4B-676C-4AA4-9943-3F9B5200C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1190110422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22" y="764704"/>
            <a:ext cx="9128478" cy="6048673"/>
          </a:xfrm>
          <a:prstGeom prst="rect">
            <a:avLst/>
          </a:prstGeom>
          <a:blipFill>
            <a:blip r:embed="rId2" cstate="print"/>
            <a:srcRect/>
            <a:stretch>
              <a:fillRect t="-5954" b="-7134"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BC2328-39F2-40F8-A0C3-5994C9842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3103623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23528" y="692696"/>
            <a:ext cx="8470416" cy="3438377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Clr>
                <a:srgbClr val="9966FF"/>
              </a:buClr>
              <a:buNone/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Difficulty in changing the rules of bitcoin supply 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If there is fork, there would be Bitcoin (the original) and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Bitcoin42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(a possible name for an alternative implementation with an upper bound of 42 million Bitcoin42 units). </a:t>
            </a: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pPr defTabSz="108000">
              <a:lnSpc>
                <a:spcPct val="100000"/>
              </a:lnSpc>
              <a:buClr>
                <a:srgbClr val="9966FF"/>
              </a:buClr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In practice, however, </a:t>
            </a:r>
            <a:r>
              <a:rPr lang="en-US" altLang="ko-KR" sz="240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such a change is very unlikely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because a large part of the Bitcoin community would strongly oppose such an attempt.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322945D-0BEE-4783-BF3F-A76375D9A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  <p:extLst>
      <p:ext uri="{BB962C8B-B14F-4D97-AF65-F5344CB8AC3E}">
        <p14:creationId xmlns:p14="http://schemas.microsoft.com/office/powerpoint/2010/main" val="3584776728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395288" y="737183"/>
            <a:ext cx="8424862" cy="3462679"/>
          </a:xfr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ko-KR" altLang="en-US" sz="24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비트코인의</a:t>
            </a:r>
            <a:r>
              <a:rPr lang="ko-KR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한계</a:t>
            </a: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00000"/>
              </a:lnSpc>
              <a:buClr>
                <a:srgbClr val="9966FF"/>
              </a:buClr>
              <a:defRPr>
                <a:uFillTx/>
              </a:defRPr>
            </a:pP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현 시점에서 비트코인 블록체인의 ‘신뢰’와 ‘공적 거래  기록’은 </a:t>
            </a:r>
            <a:r>
              <a:rPr lang="ko-KR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매우 높은 비용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발생과 </a:t>
            </a:r>
            <a:r>
              <a:rPr lang="ko-KR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기술적</a:t>
            </a:r>
            <a:r>
              <a:rPr lang="en-US" altLang="ko-K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·</a:t>
            </a:r>
            <a:r>
              <a:rPr lang="ko-KR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구조적 불완전성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을 갖고 있음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>
              <a:lnSpc>
                <a:spcPct val="100000"/>
              </a:lnSpc>
              <a:buClr>
                <a:srgbClr val="9966FF"/>
              </a:buClr>
              <a:buFont typeface="Symbol" charset="2"/>
              <a:buChar char="Þ"/>
              <a:defRPr>
                <a:uFillTx/>
              </a:defRPr>
            </a:pPr>
            <a:endParaRPr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defTabSz="108000">
              <a:lnSpc>
                <a:spcPts val="3200"/>
              </a:lnSpc>
              <a:buClr>
                <a:srgbClr val="9966FF"/>
              </a:buClr>
              <a:buFont typeface="Symbol" panose="05050102010706020507" pitchFamily="18" charset="2"/>
              <a:buChar char="Þ"/>
              <a:defRPr>
                <a:uFillTx/>
              </a:defRPr>
            </a:pP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비트코인이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법정화폐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및 기존 지급결제 시스템에 대한 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	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신뢰가 높은 대부분의 국가에서 ‘화폐’로 널리 통용되거나 기존 법정화폐를 대체하기에는 </a:t>
            </a:r>
            <a:r>
              <a:rPr lang="ko-KR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근본적인 한계</a:t>
            </a:r>
            <a:r>
              <a:rPr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있음을 시사</a:t>
            </a:r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 flipV="1">
            <a:off x="467544" y="119675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7544" y="188640"/>
            <a:ext cx="7993062" cy="504354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marL="0" indent="0">
              <a:lnSpc>
                <a:spcPct val="100000"/>
              </a:lnSpc>
              <a:buClr>
                <a:srgbClr val="9966FF"/>
              </a:buClr>
              <a:buNone/>
              <a:defRPr>
                <a:uFillTx/>
              </a:defRPr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신뢰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할 수 있는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공적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거래장부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’?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1397209" y="1905185"/>
            <a:ext cx="6612388" cy="3047630"/>
          </a:xfrm>
          <a:ln>
            <a:noFill/>
          </a:ln>
        </p:spPr>
        <p:txBody>
          <a:bodyPr lIns="92075" tIns="46038" rIns="92075" bIns="46038" anchor="ctr"/>
          <a:lstStyle/>
          <a:p>
            <a:pPr>
              <a:lnSpc>
                <a:spcPct val="100000"/>
              </a:lnSpc>
              <a:defRPr>
                <a:uFillTx/>
              </a:defRPr>
            </a:pP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(1) </a:t>
            </a:r>
            <a:r>
              <a:rPr lang="ko-KR" altLang="en-US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비트코인을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이용한 거래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(2) </a:t>
            </a:r>
            <a:r>
              <a:rPr lang="ko-KR" altLang="en-US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비크코인을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신뢰할 수 있는 공적 기록인가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 err="1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비트코인은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기능할 수 있을까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b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(1) Early history of Bitcoin 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(2)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 </a:t>
            </a:r>
            <a:b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(3) </a:t>
            </a:r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      </a:t>
            </a:r>
            <a:endParaRPr lang="ko-KR" altLang="ko-KR" dirty="0">
              <a:solidFill>
                <a:srgbClr val="9966FF"/>
              </a:solidFill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222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76204"/>
            <a:ext cx="8135938" cy="564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Wallace (2011</a:t>
            </a: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 “The Rise and Fall of Bitcoin”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Nakamoto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mined and introduced the first 50 units into circulation in 2009, essentially to demonstrate the method to a group of online observers.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Bitcoin began to trade in 2010 on a Japan-based online exchange,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Mt.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Gox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 originally created as  a platform for exchanging trading cards from the fantasy game Magic.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On the first day of trading on Mt.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Gox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 20 bitcoins changed hands at a price of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4.951 cents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, for total volume of slightly less than one US$.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561" y="260350"/>
            <a:ext cx="7993062" cy="431800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Early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History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of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Bitcoin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98343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/>
          </p:cNvSpPr>
          <p:nvPr/>
        </p:nvSpPr>
        <p:spPr>
          <a:xfrm>
            <a:off x="0" y="-27384"/>
            <a:ext cx="9144000" cy="684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2003" b="0">
              <a:solidFill>
                <a:srgbClr val="000000"/>
              </a:solidFill>
              <a:uFillTx/>
              <a:latin typeface="Calibri"/>
              <a:ea typeface=""/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611560" y="1268760"/>
            <a:ext cx="4248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932" y="957388"/>
            <a:ext cx="455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charset="-127"/>
                <a:cs typeface="+mn-cs"/>
              </a:rPr>
              <a:t>1</a:t>
            </a:r>
            <a:endParaRPr kumimoji="0" lang="ko-KR" alt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2" y="791952"/>
            <a:ext cx="5496545" cy="339413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15616" y="6156593"/>
            <a:ext cx="3888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  <a:hlinkClick r:id="rId4"/>
              </a:rPr>
              <a:t>https://twitter.com/genesismining/status/948622918929600512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7452" y="4200734"/>
            <a:ext cx="4248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  <a:hlinkClick r:id="rId5"/>
              </a:rPr>
              <a:t>https://en.bitcoin.it/wiki/Genesis_block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 </a:t>
            </a:r>
          </a:p>
        </p:txBody>
      </p:sp>
      <p:sp>
        <p:nvSpPr>
          <p:cNvPr id="13" name="AutoShape 2" descr="bitcoin's genesis block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575" y="3977043"/>
            <a:ext cx="3603048" cy="2737341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93469565-2EF1-4C07-B115-3A228A29A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1" y="260350"/>
            <a:ext cx="7993062" cy="431800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/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Early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History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of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Bitcoin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587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48105"/>
            <a:ext cx="8135938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/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Wallace (2011) “The Rise and Fall of Bitcoin”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3" y="1412776"/>
            <a:ext cx="8473509" cy="4856399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A133554B-CA5E-498A-967A-312A4B62C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1" y="260350"/>
            <a:ext cx="7993062" cy="431800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Early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History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of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Bitcoin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199131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76204"/>
            <a:ext cx="8208912" cy="5777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/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Wallace (2011) “The Rise and Fall of Bitcoin”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The first purchase of goods and services using bitcoin is said to have been                                  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two pizzas procured at a cost of                      10,000 bitcoins in </a:t>
            </a:r>
            <a:r>
              <a:rPr lang="en-US" altLang="ko-KR" kern="0" noProof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May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2010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  </a:t>
            </a: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The pizza parlor did not accept bitcoins directly, and instead a third-party broker was enlisted who agreed to procure the pizzas using a credit card (based on a real currency) and accept the bitcoins, worth </a:t>
            </a:r>
            <a:r>
              <a:rPr lang="en-US" altLang="ko-KR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over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$250 mil at </a:t>
            </a:r>
            <a:r>
              <a:rPr lang="en-US" altLang="ko-KR" kern="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curren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 prices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  </a:t>
            </a:r>
          </a:p>
        </p:txBody>
      </p:sp>
      <p:pic>
        <p:nvPicPr>
          <p:cNvPr id="8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15" y="1848030"/>
            <a:ext cx="2376264" cy="1964988"/>
          </a:xfrm>
          <a:prstGeom prst="rect">
            <a:avLst/>
          </a:prstGeom>
        </p:spPr>
      </p:pic>
      <p:sp>
        <p:nvSpPr>
          <p:cNvPr id="10" name="직사각형 1"/>
          <p:cNvSpPr/>
          <p:nvPr/>
        </p:nvSpPr>
        <p:spPr>
          <a:xfrm>
            <a:off x="6084168" y="3789040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https://en.bitcoin.it/wiki/Laszlo_Hanyecz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239CDE8-7CBA-4A1F-8541-6F37B3577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1" y="260350"/>
            <a:ext cx="7993062" cy="431800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Early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History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of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Bitcoin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17653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76204"/>
            <a:ext cx="8208912" cy="607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/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Wallace (2011) “The Rise and Fall of Bitcoin”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The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Silk Road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marketplace, an Internet portal for the sale of illegal narcotics which accepted only bitcoins for payment, was sometimes reported to account for as much as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half of the early bitcoin transaction volume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Bitcoin usage spread into the bricks-and-mortar economy, and Silk Road was shuttered by U.S. authorities after they arrested its operator in San Francisco in October 2013.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This generated publicity and later in the same month, the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first bitcoin ATM went into use in a Vancouver coffee shop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.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C17CA01-E64D-45BE-9254-C7169DE15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1" y="260350"/>
            <a:ext cx="7993062" cy="431800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Early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History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of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Bitcoin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2550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76204"/>
            <a:ext cx="8208912" cy="42262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/>
            </a:pPr>
            <a:r>
              <a:rPr lang="en-US" altLang="ko-KR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Wallace (2011) “The Rise and Fall of Bitcoin”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Trading of bitcoins grew rapidly on the Mt.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Gox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exchange and other platforms.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As bitcoin’s value has increased, exchanges have become targets of hackers;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Mt.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Gox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in April 2013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reported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three denial of service attacks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that sharply reduced trading volume on various dates, though in each case the exchange appeared to recover in a matter of hours.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8FEFAB7-9A8B-45E4-9CEE-AC6B2196B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1" y="260350"/>
            <a:ext cx="7993062" cy="431800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Early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History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of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Bitcoin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75525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86891"/>
            <a:ext cx="8208912" cy="52173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Bitcoin appealed to two distinct clienteles.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One group consists of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technology enthusiasts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who embrace bitcoin for online commerce. </a:t>
            </a: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 separate group with </a:t>
            </a:r>
            <a:r>
              <a:rPr lang="en-US" altLang="ko-KR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pseudo-Libertarian</a:t>
            </a: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political beliefs finds bitcoin attractive due</a:t>
            </a:r>
            <a:r>
              <a:rPr lang="ko-KR" altLang="en-US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to its lack of connection to any government. </a:t>
            </a: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Some of these adherents </a:t>
            </a:r>
            <a:r>
              <a:rPr lang="en-US" altLang="ko-KR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openly distrust the world financial system</a:t>
            </a:r>
            <a:r>
              <a:rPr lang="en-US" altLang="ko-KR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and the timing of bitcoin’s introduction, coinciding with the very bottom of the global financial crisis in 2008-09, probably helped swell their ranks.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8882E13-3371-44C8-A647-9BEA4CD7C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1" y="260350"/>
            <a:ext cx="7993062" cy="431800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Early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History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of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Bitcoin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750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6512" y="-27384"/>
            <a:ext cx="9128478" cy="684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2037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764704"/>
            <a:ext cx="8208912" cy="40970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Panel discussion moderated by a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New York Times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reporter in March 2014: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In response to a conjecture that up to 10% of the bitcoin supply has already been pilfered by                                                                                                                                                                                                                                                          computer hackers,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bitcoin entrepreneur Andreas Antonopoulos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called the 10% theft “a vast improvement over the rest of our economy, where 80% is in the hands of criminals – and that’s the banks.”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F1A59F-2B99-4AF6-872F-6EEC67536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1" y="260350"/>
            <a:ext cx="7993062" cy="431800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Early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History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of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Bitcoin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0508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0" y="12679"/>
            <a:ext cx="9128478" cy="684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6866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034"/>
          <a:stretch/>
        </p:blipFill>
        <p:spPr>
          <a:xfrm>
            <a:off x="503635" y="1556792"/>
            <a:ext cx="8208912" cy="43390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3635" y="836712"/>
            <a:ext cx="4903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교환의 매개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비트코인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가맹점 분포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30" y="836712"/>
            <a:ext cx="2222614" cy="1549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7350" y="5955240"/>
            <a:ext cx="2751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https://coinmap.org/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B2583BF-FF21-41CD-85E4-78B43202F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</p:spTree>
    <p:extLst>
      <p:ext uri="{BB962C8B-B14F-4D97-AF65-F5344CB8AC3E}">
        <p14:creationId xmlns:p14="http://schemas.microsoft.com/office/powerpoint/2010/main" val="550278237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8907" y="543877"/>
            <a:ext cx="580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uFillTx/>
                <a:latin typeface="Times New Roman" charset="0"/>
                <a:ea typeface="Times New Roman" charset="0"/>
                <a:cs typeface="Times New Roman" charset="0"/>
              </a:rPr>
              <a:t>Who updates the</a:t>
            </a:r>
            <a:r>
              <a:rPr sz="3600" b="1" spc="-15" dirty="0"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3600" b="1" spc="-5" dirty="0">
                <a:uFillTx/>
                <a:latin typeface="Times New Roman" charset="0"/>
                <a:ea typeface="Times New Roman" charset="0"/>
                <a:cs typeface="Times New Roman" charset="0"/>
              </a:rPr>
              <a:t>blockchain?</a:t>
            </a: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535940" y="1533258"/>
            <a:ext cx="8013700" cy="41808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2900" eaLnBrk="1" fontAlgn="auto" hangingPunct="1">
              <a:spcBef>
                <a:spcPts val="450"/>
              </a:spcBef>
              <a:spcAft>
                <a:spcPts val="0"/>
              </a:spcAft>
              <a:buFontTx/>
              <a:buChar char="•"/>
            </a:pPr>
            <a:r>
              <a:rPr b="0" spc="-1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Haber </a:t>
            </a:r>
            <a:r>
              <a:rPr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and Stornetta </a:t>
            </a:r>
            <a:r>
              <a:rPr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(1991)</a:t>
            </a:r>
          </a:p>
          <a:p>
            <a:pPr marL="756285" lvl="1" indent="-286385" eaLnBrk="1" fontAlgn="auto" hangingPunct="1">
              <a:spcBef>
                <a:spcPts val="305"/>
              </a:spcBef>
              <a:spcAft>
                <a:spcPts val="0"/>
              </a:spcAft>
              <a:buFontTx/>
              <a:buChar char="–"/>
            </a:pP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 </a:t>
            </a:r>
            <a:r>
              <a:rPr sz="2400" i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"/>
                <a:cs typeface="Times New Roman"/>
              </a:rPr>
              <a:t>trusted </a:t>
            </a:r>
            <a:r>
              <a:rPr sz="2400" i="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"/>
                <a:cs typeface="Times New Roman"/>
              </a:rPr>
              <a:t>third </a:t>
            </a:r>
            <a:r>
              <a:rPr sz="2400" i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"/>
                <a:cs typeface="Times New Roman"/>
              </a:rPr>
              <a:t>party</a:t>
            </a:r>
            <a:r>
              <a:rPr sz="2400" i="1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takes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responsibility for coding</a:t>
            </a:r>
            <a:r>
              <a:rPr sz="2400" b="0" spc="-12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blocks</a:t>
            </a:r>
            <a:endParaRPr sz="2400" b="0" dirty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756285" lvl="1" indent="-286385" eaLnBrk="1" fontAlgn="auto" hangingPunct="1">
              <a:lnSpc>
                <a:spcPts val="2735"/>
              </a:lnSpc>
              <a:spcBef>
                <a:spcPts val="285"/>
              </a:spcBef>
              <a:spcAft>
                <a:spcPts val="0"/>
              </a:spcAft>
              <a:buFontTx/>
              <a:buChar char="–"/>
            </a:pP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The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chain is posted </a:t>
            </a:r>
            <a:r>
              <a:rPr sz="2400" b="0" spc="-2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publicly,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becoming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 </a:t>
            </a:r>
            <a:r>
              <a:rPr sz="2400" i="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"/>
                <a:cs typeface="Times New Roman"/>
              </a:rPr>
              <a:t>distributed</a:t>
            </a:r>
            <a:r>
              <a:rPr sz="2400" i="1" u="heavy" spc="-1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"/>
                <a:cs typeface="Times New Roman"/>
              </a:rPr>
              <a:t> </a:t>
            </a:r>
            <a:r>
              <a:rPr sz="2400" i="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"/>
                <a:cs typeface="Times New Roman"/>
              </a:rPr>
              <a:t>ledger</a:t>
            </a:r>
            <a:endParaRPr sz="2400" b="0" dirty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756285" eaLnBrk="1" fontAlgn="auto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</a:pP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that can be verified by</a:t>
            </a:r>
            <a:r>
              <a:rPr sz="2400" b="0" spc="-8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anyone</a:t>
            </a:r>
          </a:p>
          <a:p>
            <a:pPr eaLnBrk="1" fontAlgn="auto" hangingPunct="1">
              <a:spcBef>
                <a:spcPts val="50"/>
              </a:spcBef>
              <a:spcAft>
                <a:spcPts val="0"/>
              </a:spcAft>
            </a:pPr>
            <a:endParaRPr sz="3450" b="0" dirty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b="0" spc="-2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Nakamoto’s </a:t>
            </a:r>
            <a:r>
              <a:rPr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(2008) </a:t>
            </a:r>
            <a:r>
              <a:rPr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crowd-sourcing</a:t>
            </a:r>
            <a:r>
              <a:rPr b="0" spc="1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solution</a:t>
            </a:r>
          </a:p>
          <a:p>
            <a:pPr marL="756285" lvl="1" indent="-286385" eaLnBrk="1" fontAlgn="auto" hangingPunct="1">
              <a:spcBef>
                <a:spcPts val="305"/>
              </a:spcBef>
              <a:spcAft>
                <a:spcPts val="0"/>
              </a:spcAft>
              <a:buFont typeface="Times New Roman"/>
              <a:buChar char="–"/>
            </a:pPr>
            <a:r>
              <a:rPr sz="2400" i="1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"/>
                <a:cs typeface="Times New Roman"/>
              </a:rPr>
              <a:t>Network </a:t>
            </a:r>
            <a:r>
              <a:rPr sz="2400" i="1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"/>
                <a:cs typeface="Times New Roman"/>
              </a:rPr>
              <a:t>members compete</a:t>
            </a:r>
            <a:r>
              <a:rPr sz="2400" i="1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to create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new</a:t>
            </a:r>
            <a:r>
              <a:rPr sz="2400" b="0" spc="-12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blocks</a:t>
            </a:r>
          </a:p>
          <a:p>
            <a:pPr marL="756285" lvl="1" indent="-286385" eaLnBrk="1" fontAlgn="auto" hangingPunct="1">
              <a:spcBef>
                <a:spcPts val="285"/>
              </a:spcBef>
              <a:spcAft>
                <a:spcPts val="0"/>
              </a:spcAft>
              <a:buFontTx/>
              <a:buChar char="–"/>
            </a:pP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Anyone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can join the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network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and take</a:t>
            </a:r>
            <a:r>
              <a:rPr sz="2400" b="0" spc="-8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part</a:t>
            </a:r>
          </a:p>
          <a:p>
            <a:pPr marL="756285" marR="3870325" lvl="1" indent="-286385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–"/>
            </a:pP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 reward goes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to the</a:t>
            </a:r>
            <a:r>
              <a:rPr sz="2400" b="0" spc="-16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fastest  </a:t>
            </a:r>
            <a:r>
              <a:rPr sz="24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(seigniorage of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new</a:t>
            </a:r>
            <a:r>
              <a:rPr sz="2400" b="0" spc="-7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coins)</a:t>
            </a:r>
            <a:endParaRPr sz="2400" b="0" dirty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3635" y="836712"/>
            <a:ext cx="4903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교환의 매개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비트코인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가맹점 분포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350" y="5955240"/>
            <a:ext cx="2751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https://coinmap.org/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B2583BF-FF21-41CD-85E4-78B43202F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9574CD-5AA1-4D32-A287-44C6B07F2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961"/>
            <a:ext cx="9144000" cy="4187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B14F7-1786-4D27-A5EC-B9BC8D376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72" y="912767"/>
            <a:ext cx="2470277" cy="15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23697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350" y="6516052"/>
            <a:ext cx="2496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https://coinmap.org/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078"/>
          <a:stretch/>
        </p:blipFill>
        <p:spPr>
          <a:xfrm>
            <a:off x="670004" y="1498117"/>
            <a:ext cx="3384376" cy="5017935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4FCE9A8B-C239-4B36-8E58-1E8EF10D9124}"/>
              </a:ext>
            </a:extLst>
          </p:cNvPr>
          <p:cNvSpPr/>
          <p:nvPr/>
        </p:nvSpPr>
        <p:spPr>
          <a:xfrm>
            <a:off x="503635" y="807095"/>
            <a:ext cx="4903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교환의 매개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 </a:t>
            </a:r>
            <a:r>
              <a:rPr kumimoji="0" lang="ko-KR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비트코인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가맹점 분포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바탕체" pitchFamily="17" charset="-127"/>
              <a:cs typeface="+mn-cs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13A20E1-9163-4745-B2C0-4B91BCD07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9AF399-4834-42BC-AE3A-30CFE3BAE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98117"/>
            <a:ext cx="3168352" cy="50534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E713CD-CEF8-4DCE-A900-FD6243785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6"/>
          <a:stretch/>
        </p:blipFill>
        <p:spPr>
          <a:xfrm>
            <a:off x="5652120" y="1498117"/>
            <a:ext cx="2470277" cy="858845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D86632C-7FA4-43D8-B080-3F18C5EB6A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99"/>
          <a:stretch/>
        </p:blipFill>
        <p:spPr>
          <a:xfrm>
            <a:off x="1957563" y="1498117"/>
            <a:ext cx="2222614" cy="7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37416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300"/>
            <a:ext cx="9144000" cy="684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  <a:hlinkClick r:id="rId3"/>
              </a:rPr>
              <a:t>https://</a:t>
            </a:r>
            <a:r>
              <a:rPr kumimoji="0" lang="en-US" sz="200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  <a:hlinkClick r:id="rId3"/>
              </a:rPr>
              <a:t>www.youtube.com</a:t>
            </a:r>
            <a:r>
              <a:rPr kumimoji="0" lang="en-US" sz="20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  <a:hlinkClick r:id="rId3"/>
              </a:rPr>
              <a:t>/</a:t>
            </a:r>
            <a:r>
              <a:rPr kumimoji="0" lang="en-US" sz="200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  <a:hlinkClick r:id="rId3"/>
              </a:rPr>
              <a:t>watch?v</a:t>
            </a:r>
            <a:r>
              <a:rPr kumimoji="0" lang="en-US" sz="20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+mn-cs"/>
                <a:hlinkClick r:id="rId3"/>
              </a:rPr>
              <a:t>=9LBV_igeviA</a:t>
            </a:r>
            <a:endParaRPr kumimoji="0" sz="20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694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26" y="27384"/>
            <a:ext cx="1996161" cy="6830616"/>
          </a:xfrm>
          <a:prstGeom prst="rect">
            <a:avLst/>
          </a:prstGeom>
        </p:spPr>
      </p:pic>
      <p:sp>
        <p:nvSpPr>
          <p:cNvPr id="3" name="직사각형 2"/>
          <p:cNvSpPr>
            <a:spLocks/>
          </p:cNvSpPr>
          <p:nvPr/>
        </p:nvSpPr>
        <p:spPr>
          <a:xfrm>
            <a:off x="612775" y="1052736"/>
            <a:ext cx="5424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uFillTx/>
                <a:latin typeface="Malgun Gothic" charset="-127"/>
                <a:ea typeface="Malgun Gothic" charset="-127"/>
                <a:cs typeface="Malgun Gothic" charset="-127"/>
              </a:rPr>
              <a:t>비트코인으로 일주일 살아보니</a:t>
            </a:r>
            <a:r>
              <a:rPr lang="en-US" altLang="ko-KR" dirty="0">
                <a:solidFill>
                  <a:srgbClr val="0000FF"/>
                </a:solidFill>
                <a:uFillTx/>
                <a:latin typeface="Malgun Gothic" charset="-127"/>
                <a:ea typeface="Malgun Gothic" charset="-127"/>
                <a:cs typeface="Malgun Gothic" charset="-127"/>
              </a:rPr>
              <a:t>… </a:t>
            </a:r>
            <a:r>
              <a:rPr lang="ko-KR" altLang="en-US" dirty="0">
                <a:solidFill>
                  <a:srgbClr val="0000FF"/>
                </a:solidFill>
                <a:uFillTx/>
                <a:latin typeface="Malgun Gothic" charset="-127"/>
                <a:ea typeface="Malgun Gothic" charset="-127"/>
                <a:cs typeface="Malgun Gothic" charset="-127"/>
              </a:rPr>
              <a:t>돈이라기엔 ‘</a:t>
            </a:r>
            <a:r>
              <a:rPr lang="en-US" altLang="ko-KR" dirty="0">
                <a:solidFill>
                  <a:srgbClr val="0000FF"/>
                </a:solidFill>
                <a:uFillTx/>
                <a:latin typeface="Malgun Gothic" charset="-127"/>
                <a:ea typeface="Malgun Gothic" charset="-127"/>
                <a:cs typeface="Malgun Gothic" charset="-127"/>
              </a:rPr>
              <a:t>99%’ </a:t>
            </a:r>
            <a:r>
              <a:rPr lang="ko-KR" altLang="en-US" dirty="0">
                <a:solidFill>
                  <a:srgbClr val="0000FF"/>
                </a:solidFill>
                <a:uFillTx/>
                <a:latin typeface="Malgun Gothic" charset="-127"/>
                <a:ea typeface="Malgun Gothic" charset="-127"/>
                <a:cs typeface="Malgun Gothic" charset="-127"/>
              </a:rPr>
              <a:t>부족했다</a:t>
            </a:r>
            <a:endParaRPr lang="ko-KR" altLang="en-US" dirty="0">
              <a:solidFill>
                <a:srgbClr val="0000FF"/>
              </a:solidFill>
              <a:effectLst/>
              <a:uFillTx/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9" name="직사각형 8">
            <a:hlinkClick r:id="rId3"/>
          </p:cNvPr>
          <p:cNvSpPr>
            <a:spLocks/>
          </p:cNvSpPr>
          <p:nvPr/>
        </p:nvSpPr>
        <p:spPr>
          <a:xfrm>
            <a:off x="683568" y="6093296"/>
            <a:ext cx="5424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9933"/>
                </a:solidFill>
                <a:uFillTx/>
                <a:latin typeface="Malgun Gothic" charset="-127"/>
                <a:ea typeface="Malgun Gothic" charset="-127"/>
                <a:cs typeface="Malgun Gothic" charset="-127"/>
                <a:hlinkClick r:id="rId3"/>
              </a:rPr>
              <a:t>http://www.hankookilbo.com/v/0fe84dc3f991420eac6df306e5d92107</a:t>
            </a:r>
            <a:endParaRPr lang="en-US" altLang="ko-KR" sz="2000" dirty="0">
              <a:solidFill>
                <a:srgbClr val="FF9933"/>
              </a:solidFill>
              <a:uFillTx/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086557"/>
            <a:ext cx="4099130" cy="39838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972" y="4653136"/>
            <a:ext cx="1879867" cy="14099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077D2F0A-FD3A-4690-9B92-2C8375675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6335489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</p:spTree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330910" cy="5164549"/>
          </a:xfrm>
          <a:prstGeom prst="rect">
            <a:avLst/>
          </a:prstGeom>
        </p:spPr>
      </p:pic>
      <p:sp>
        <p:nvSpPr>
          <p:cNvPr id="6" name="직사각형 5">
            <a:hlinkClick r:id="rId3"/>
          </p:cNvPr>
          <p:cNvSpPr/>
          <p:nvPr/>
        </p:nvSpPr>
        <p:spPr>
          <a:xfrm>
            <a:off x="3419872" y="6413266"/>
            <a:ext cx="5688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바탕체" pitchFamily="17" charset="-127"/>
                <a:cs typeface="+mn-cs"/>
                <a:hlinkClick r:id="rId3"/>
              </a:rPr>
              <a:t>https://www.youtube.com/watch?v=g6iDZspbRMg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바탕체" pitchFamily="17" charset="-127"/>
                <a:cs typeface="+mn-cs"/>
              </a:rPr>
              <a:t>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바탕체" pitchFamily="17" charset="-127"/>
              <a:cs typeface="+mn-cs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55576" y="314653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Bitcoin </a:t>
            </a:r>
            <a:r>
              <a:rPr kumimoji="1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conference                            stop 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taking bitcoin as payments for tickets 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097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2775" y="980728"/>
            <a:ext cx="8065070" cy="400468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비트코인이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지급수단으로 가장 널리 통용되는 업종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비트코인 관련 소프트웨어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하드웨어를 취급하는 회사들과 비트코인 투자 서비스를 제공하는 </a:t>
            </a: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가상화폐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거래소 등으로 제한되어 있음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비트코인을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이용하여 상품과 서비스를 구매하고자 하는  소비자는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반드시 </a:t>
            </a:r>
            <a:r>
              <a:rPr lang="ko-KR" altLang="en-US" sz="2400" kern="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비트코인을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사전에 보유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하여야 함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“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 신용카드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아직 출시된 바 없음</a:t>
            </a: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채굴기계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전력 사용 등 비용이 많이 드는 비트코인 채굴에 성공하지 않는 한 거래소 혹은 딜러로부터 직접 구매해야 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4653136"/>
            <a:ext cx="2962568" cy="20384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57145E-F51D-4AA2-AD4E-023BD434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t="3647"/>
          <a:stretch/>
        </p:blipFill>
        <p:spPr>
          <a:xfrm>
            <a:off x="899592" y="1433985"/>
            <a:ext cx="6480720" cy="5307383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236296" y="5717817"/>
            <a:ext cx="1829420" cy="9515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>
            <a:lvl1pPr marL="277813" indent="-277813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67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11250" indent="-222250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498600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9446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018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8590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162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773488" indent="-166688" algn="l" defTabSz="739775" rtl="0" eaLnBrk="0" fontAlgn="base" hangingPunct="0">
              <a:lnSpc>
                <a:spcPct val="130000"/>
              </a:lnSpc>
              <a:spcBef>
                <a:spcPct val="3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Yermack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    			(2015)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9552" y="787875"/>
            <a:ext cx="6891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회계단위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바탕체" pitchFamily="17" charset="-127"/>
                <a:cs typeface="+mn-cs"/>
              </a:rPr>
              <a:t>: Volatility of bitcoin vs. major currencies</a:t>
            </a: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611560" y="1268760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F564409-413D-4DE7-903A-A20D7B622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</p:spTree>
    <p:extLst>
      <p:ext uri="{BB962C8B-B14F-4D97-AF65-F5344CB8AC3E}">
        <p14:creationId xmlns:p14="http://schemas.microsoft.com/office/powerpoint/2010/main" val="1654455718"/>
      </p:ext>
    </p:extLst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2775" y="908720"/>
            <a:ext cx="8065070" cy="167789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비트코인의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매우 높은 가격 변동성으로 인해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비트코인으로 가격을 표시하는 경우 </a:t>
            </a: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판매자와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소비자를 혼란스럽게 하여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불필요한 거래 비용 을 발생시킴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 algn="just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일간 가격 </a:t>
            </a: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변동율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 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vs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주식형펀드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49" y="2636912"/>
            <a:ext cx="6060779" cy="3954658"/>
          </a:xfrm>
          <a:prstGeom prst="rect">
            <a:avLst/>
          </a:prstGeom>
        </p:spPr>
      </p:pic>
      <p:sp>
        <p:nvSpPr>
          <p:cNvPr id="4" name="타원 3"/>
          <p:cNvSpPr>
            <a:spLocks/>
          </p:cNvSpPr>
          <p:nvPr/>
        </p:nvSpPr>
        <p:spPr bwMode="auto">
          <a:xfrm>
            <a:off x="1403648" y="2924944"/>
            <a:ext cx="504056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 bwMode="auto">
          <a:xfrm>
            <a:off x="1403648" y="5877272"/>
            <a:ext cx="504056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4878287" y="6525344"/>
            <a:ext cx="4158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uFillTx/>
              </a:rPr>
              <a:t>http://m.blog.naver.com/ggam666/221182942007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AEC82D5-9753-4BA3-A90C-BCF97C8A0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</p:spTree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908720"/>
            <a:ext cx="4690522" cy="3024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16" y="3861048"/>
            <a:ext cx="4369447" cy="284014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 bwMode="auto">
          <a:xfrm>
            <a:off x="4499992" y="4077072"/>
            <a:ext cx="432048" cy="432048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4499992" y="5733256"/>
            <a:ext cx="432048" cy="432048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16016" y="1076270"/>
            <a:ext cx="34563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Daily rate of change of prices:</a:t>
            </a:r>
          </a:p>
          <a:p>
            <a:pPr marL="0" marR="0" lvl="0" indent="0" algn="just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Bitcoin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vs Equity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43608" y="5549170"/>
            <a:ext cx="34563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Daily rate of change of prices:  </a:t>
            </a:r>
          </a:p>
          <a:p>
            <a:pPr marL="0" marR="0" lvl="0" indent="0" algn="just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Equity vs Bond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27DE592F-E0E5-47C5-B8FC-30FBC6975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</p:spTree>
    <p:extLst>
      <p:ext uri="{BB962C8B-B14F-4D97-AF65-F5344CB8AC3E}">
        <p14:creationId xmlns:p14="http://schemas.microsoft.com/office/powerpoint/2010/main" val="1041122382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2085" y="836712"/>
            <a:ext cx="8136904" cy="544508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/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가치저장수단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단기간일지라도 </a:t>
            </a: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비트코인을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보유하는 것은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위험성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높음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비트코인이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보여주는 극심한 가격변동성은 화폐보다 오히려 </a:t>
            </a:r>
            <a:r>
              <a:rPr lang="ko-KR" altLang="en-US" sz="2400" kern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투기자산</a:t>
            </a: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유사하다는 것을 시사함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실제 </a:t>
            </a: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가상화폐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거래 데이터를 이용한 </a:t>
            </a: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실증연구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(Glaser et al. 2014)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의하면 자국 화폐를 가상화폐로 바꾼 사람들의 주 거래 동기는 대체 거래수단보다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대체 투자수단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이었음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또한 비트코인 가격의 일간 변동률은 주요 통화 가치 및 금 가격의 일간 변동률과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매우 낮은 상관관계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보임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이는 </a:t>
            </a: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비트코인이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가치저장수단 뿐 아니라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위험관리</a:t>
            </a:r>
            <a:r>
              <a:rPr lang="en-US" altLang="ko-KR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(risk management)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수단으로서 효과적이지 않음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시사함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 자체가 노출되는 위험도 다른 자산의 보유를 통해 피할 수 없음</a:t>
            </a:r>
            <a:endParaRPr lang="en-US" altLang="ko-KR" sz="16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0ECD76-1115-4EA8-A466-1F69DE33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FFDAED2F-728D-4AAB-A7B1-F9EEE5A077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519" y="269557"/>
            <a:ext cx="4394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06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uFillTx/>
              </a:rPr>
              <a:t>Why eliminate the  “trusted third</a:t>
            </a:r>
            <a:r>
              <a:rPr spc="-25" dirty="0">
                <a:uFillTx/>
              </a:rPr>
              <a:t> </a:t>
            </a:r>
            <a:r>
              <a:rPr spc="-5" dirty="0">
                <a:uFillTx/>
              </a:rPr>
              <a:t>party”?</a:t>
            </a: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535940" y="1791716"/>
            <a:ext cx="8004809" cy="417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 eaLnBrk="1" fontAlgn="auto" hangingPunct="1">
              <a:spcBef>
                <a:spcPts val="105"/>
              </a:spcBef>
              <a:spcAft>
                <a:spcPts val="0"/>
              </a:spcAft>
              <a:buFontTx/>
              <a:buChar char="•"/>
            </a:pP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No gatekeeper controls</a:t>
            </a:r>
            <a:r>
              <a:rPr sz="2000" b="0" spc="-9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access</a:t>
            </a:r>
            <a:endParaRPr sz="20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756285" lvl="1" indent="-286385" eaLnBrk="1" fontAlgn="auto" hangingPunct="1">
              <a:spcBef>
                <a:spcPts val="5"/>
              </a:spcBef>
              <a:spcAft>
                <a:spcPts val="0"/>
              </a:spcAft>
              <a:buFontTx/>
              <a:buChar char="–"/>
            </a:pPr>
            <a:r>
              <a:rPr sz="18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Could exclude certain</a:t>
            </a:r>
            <a:r>
              <a:rPr sz="1800" b="0" spc="-5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agents</a:t>
            </a:r>
            <a:endParaRPr sz="18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756285" lvl="1" indent="-286385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–"/>
            </a:pPr>
            <a:r>
              <a:rPr sz="18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Could play favorites, in exchange for </a:t>
            </a:r>
            <a:r>
              <a:rPr sz="18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side</a:t>
            </a:r>
            <a:r>
              <a:rPr sz="1800" b="0" spc="-7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18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payments</a:t>
            </a:r>
            <a:endParaRPr sz="18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lvl="1" eaLnBrk="1" fontAlgn="auto" hangingPunct="1">
              <a:spcBef>
                <a:spcPts val="35"/>
              </a:spcBef>
              <a:spcAft>
                <a:spcPts val="0"/>
              </a:spcAft>
              <a:buFont typeface="Times New Roman"/>
              <a:buChar char="–"/>
            </a:pPr>
            <a:endParaRPr sz="205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No monopolist </a:t>
            </a: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transaction</a:t>
            </a:r>
            <a:r>
              <a:rPr sz="2000" b="0" spc="-10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fees</a:t>
            </a:r>
            <a:endParaRPr sz="20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eaLnBrk="1" fontAlgn="auto" hangingPunct="1">
              <a:spcBef>
                <a:spcPts val="40"/>
              </a:spcBef>
              <a:spcAft>
                <a:spcPts val="0"/>
              </a:spcAft>
              <a:buFont typeface="Times New Roman"/>
              <a:buChar char="•"/>
            </a:pPr>
            <a:endParaRPr sz="205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355600" indent="-342900" eaLnBrk="1" fontAlgn="auto" hangingPunct="1">
              <a:spcBef>
                <a:spcPts val="5"/>
              </a:spcBef>
              <a:spcAft>
                <a:spcPts val="0"/>
              </a:spcAft>
              <a:buFontTx/>
              <a:buChar char="•"/>
            </a:pP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No </a:t>
            </a: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ability to </a:t>
            </a: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change the ledger</a:t>
            </a:r>
            <a:r>
              <a:rPr sz="2000" b="0" spc="-9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arbitrarily</a:t>
            </a:r>
            <a:endParaRPr sz="20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 New Roman"/>
              <a:buChar char="•"/>
            </a:pPr>
            <a:endParaRPr sz="25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355600" marR="5080" indent="-342900" eaLnBrk="1" fontAlgn="auto" hangingPunct="1">
              <a:lnSpc>
                <a:spcPct val="80000"/>
              </a:lnSpc>
              <a:spcBef>
                <a:spcPts val="5"/>
              </a:spcBef>
              <a:spcAft>
                <a:spcPts val="0"/>
              </a:spcAft>
              <a:buFontTx/>
              <a:buChar char="•"/>
            </a:pP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No single point of failure </a:t>
            </a: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vulnerable to </a:t>
            </a: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hacking, operator error or</a:t>
            </a:r>
            <a:r>
              <a:rPr sz="2000" b="0" spc="-23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hardware  failure</a:t>
            </a:r>
            <a:endParaRPr sz="20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eaLnBrk="1" fontAlgn="auto" hangingPunct="1">
              <a:spcBef>
                <a:spcPts val="40"/>
              </a:spcBef>
              <a:spcAft>
                <a:spcPts val="0"/>
              </a:spcAft>
              <a:buFont typeface="Times New Roman"/>
              <a:buChar char="•"/>
            </a:pPr>
            <a:endParaRPr sz="205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No </a:t>
            </a: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rationing </a:t>
            </a: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of </a:t>
            </a: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market </a:t>
            </a: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hours; </a:t>
            </a: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available</a:t>
            </a:r>
            <a:r>
              <a:rPr sz="2000" b="0" spc="-12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24-7-365</a:t>
            </a:r>
            <a:endParaRPr sz="20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eaLnBrk="1" fontAlgn="auto" hangingPunct="1">
              <a:spcBef>
                <a:spcPts val="45"/>
              </a:spcBef>
              <a:spcAft>
                <a:spcPts val="0"/>
              </a:spcAft>
              <a:buFont typeface="Times New Roman"/>
              <a:buChar char="•"/>
            </a:pPr>
            <a:endParaRPr sz="205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sz="2000" b="0" spc="-5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Greater </a:t>
            </a: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user control over</a:t>
            </a:r>
            <a:r>
              <a:rPr sz="2000" b="0" spc="-12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uFillTx/>
                <a:latin typeface="Times New Roman"/>
                <a:ea typeface=""/>
                <a:cs typeface="Times New Roman"/>
              </a:rPr>
              <a:t>data</a:t>
            </a:r>
            <a:endParaRPr sz="2000" b="0">
              <a:solidFill>
                <a:srgbClr val="000000"/>
              </a:solidFill>
              <a:uFillTx/>
              <a:latin typeface="Times New Roman"/>
              <a:ea typeface="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l="9617" t="4155" r="7032" b="2338"/>
          <a:stretch/>
        </p:blipFill>
        <p:spPr>
          <a:xfrm>
            <a:off x="280323" y="116632"/>
            <a:ext cx="8612157" cy="6624737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 bwMode="auto">
          <a:xfrm>
            <a:off x="2627784" y="5517232"/>
            <a:ext cx="2232248" cy="72008"/>
          </a:xfrm>
          <a:prstGeom prst="lin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2627784" y="5517232"/>
            <a:ext cx="597666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/>
          <p:nvPr/>
        </p:nvCxnSpPr>
        <p:spPr bwMode="auto">
          <a:xfrm>
            <a:off x="755576" y="5733256"/>
            <a:ext cx="7200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/>
          <p:cNvCxnSpPr/>
          <p:nvPr/>
        </p:nvCxnSpPr>
        <p:spPr bwMode="auto">
          <a:xfrm>
            <a:off x="683568" y="5733256"/>
            <a:ext cx="7920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/>
          <p:cNvCxnSpPr/>
          <p:nvPr/>
        </p:nvCxnSpPr>
        <p:spPr bwMode="auto">
          <a:xfrm>
            <a:off x="683568" y="5949280"/>
            <a:ext cx="7920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>
            <a:off x="683568" y="6165304"/>
            <a:ext cx="7920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/>
        </p:nvCxnSpPr>
        <p:spPr bwMode="auto">
          <a:xfrm>
            <a:off x="683568" y="6381328"/>
            <a:ext cx="7920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/>
          <p:cNvCxnSpPr/>
          <p:nvPr/>
        </p:nvCxnSpPr>
        <p:spPr bwMode="auto">
          <a:xfrm>
            <a:off x="683568" y="6597352"/>
            <a:ext cx="237626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84783" y="1772612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2775" y="908720"/>
            <a:ext cx="8065070" cy="82843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739775">
              <a:buClr>
                <a:srgbClr val="9966FF"/>
              </a:buClr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 가격의 일간 변동률과 주요 통화 가치 및 금 가격의 일간 변동률 사이의 상관관계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(2010 ~ 2014)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/>
          <a:srcRect t="32883"/>
          <a:stretch/>
        </p:blipFill>
        <p:spPr>
          <a:xfrm>
            <a:off x="87" y="2348880"/>
            <a:ext cx="9144000" cy="3380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842865"/>
            <a:ext cx="1152128" cy="4322439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AFDBAE1C-DECD-4196-A243-FDEE66B65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</p:spTree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3568" y="1268646"/>
            <a:ext cx="7776864" cy="4743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	</a:t>
            </a:r>
            <a:r>
              <a:rPr kumimoji="0" lang="mr-IN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함초롬바탕" pitchFamily="18" charset="-127"/>
              </a:rPr>
              <a:t>…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just bring to mind the regular criteria 		as to what money is. Bitcoin is hardly 			used for transactions, people don’t count 		in bitcoins – not even bitcoin markets do that –    	and, because of its high volatility, 	the bitcoin           	is also unsuitable as a means of hoarding.           	Thus,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at this point in time, the bitcoin is merely 	used for speculation purposes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. </a:t>
            </a:r>
          </a:p>
          <a:p>
            <a:pPr marL="533400" marR="0" lvl="0" indent="-53340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함초롬바탕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7397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9966FF"/>
              </a:buClr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	- David Yermack “Digital money and other 		   				   blockchain promises,” ESB 					   </a:t>
            </a: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Virtuele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valuta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함초롬바탕" pitchFamily="18" charset="-127"/>
                <a:cs typeface="Times New Roman" panose="02020603050405020304" pitchFamily="18" charset="0"/>
              </a:rPr>
              <a:t>, September 2017.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D6261-7E43-41D4-A0AF-1EE302285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</p:spTree>
    <p:extLst>
      <p:ext uri="{BB962C8B-B14F-4D97-AF65-F5344CB8AC3E}">
        <p14:creationId xmlns:p14="http://schemas.microsoft.com/office/powerpoint/2010/main" val="3779248999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832440"/>
            <a:ext cx="8065070" cy="337682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algn="just" defTabSz="739775">
              <a:buClr>
                <a:srgbClr val="9966FF"/>
              </a:buClr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‘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전자지갑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안전성</a:t>
            </a:r>
            <a:endParaRPr lang="en-US" altLang="ko-KR" sz="2400" kern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비트코인은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반드시 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전자지갑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이라는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디지털</a:t>
            </a: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계정에 보관 해야 함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일부 전자지갑 제공자는 제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보험사와 계약을 체결하여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예금자보험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유사한 서비스를 제공함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lvl="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그러나 소비자가 직접 안전성을 평가하고 전자지갑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제공 자를 선택하는 것이기 때문에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최종적인 책임은 소비자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에게 있음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05B7191-A031-428F-B1AB-4B0CFD769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</p:spTree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64D1D5-6139-4550-B46E-9C06065F6440}"/>
              </a:ext>
            </a:extLst>
          </p:cNvPr>
          <p:cNvSpPr/>
          <p:nvPr/>
        </p:nvSpPr>
        <p:spPr>
          <a:xfrm>
            <a:off x="1097360" y="6173410"/>
            <a:ext cx="6949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바탕체" pitchFamily="17" charset="-127"/>
                <a:ea typeface="바탕체" pitchFamily="17" charset="-127"/>
                <a:cs typeface="+mn-cs"/>
              </a:rPr>
              <a:t>https://www.investopedia.com/news/global-elite-hoarding-10b-bitcoin-bunkers/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13ABDB-21F4-4C22-A61E-A593858D0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0" y="404664"/>
            <a:ext cx="7158042" cy="53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1560" y="836712"/>
            <a:ext cx="8208912" cy="507574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algn="just" defTabSz="739775">
              <a:buClr>
                <a:srgbClr val="9966FF"/>
              </a:buClr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요약하면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...</a:t>
            </a: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비트코인이</a:t>
            </a:r>
            <a:r>
              <a:rPr lang="ko-KR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화폐로서의 필수적 기능</a:t>
            </a:r>
            <a:r>
              <a:rPr lang="en-US" altLang="ko-KR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즉 </a:t>
            </a:r>
            <a:r>
              <a:rPr lang="ko-KR" alt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교환의 매개</a:t>
            </a:r>
            <a:r>
              <a:rPr lang="en-US" altLang="ko-KR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2400" kern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회계단위</a:t>
            </a:r>
            <a:r>
              <a:rPr lang="en-US" altLang="ko-KR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24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가치의 저장 수단으로서 역할을 수행하기 어려울 것</a:t>
            </a:r>
            <a:r>
              <a:rPr lang="ko-KR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으로 보임 </a:t>
            </a:r>
            <a:endParaRPr lang="en-US" altLang="ko-KR" sz="24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endParaRPr lang="en-US" altLang="ko-KR" sz="24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물론 비트코인 블록체인을 포함한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퍼블릭 블록체인</a:t>
            </a:r>
            <a:r>
              <a:rPr lang="ko-KR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 향후 많은 사람들이 다양한 목적으로 사용하는 공적 플랫폼으로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발전될 가능성</a:t>
            </a:r>
            <a:r>
              <a:rPr lang="ko-KR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을 배제할 수는 없음</a:t>
            </a:r>
            <a:endParaRPr lang="en-US" altLang="ko-KR" sz="24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endParaRPr lang="en-US" altLang="ko-KR" sz="24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533400" lvl="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퍼블릭 블록체인 기술의 구현을 가능케 한 핵심 인센티브로서 비트코인은 ‘가상화폐’가 아니라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일종의 ‘고</a:t>
            </a:r>
            <a:r>
              <a:rPr lang="en-US" altLang="ko-KR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高</a:t>
            </a:r>
            <a:r>
              <a:rPr lang="en-US" altLang="ko-KR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위험 </a:t>
            </a:r>
            <a:r>
              <a:rPr lang="ko-KR" altLang="en-US" sz="2400" kern="0" dirty="0" err="1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자산’</a:t>
            </a:r>
            <a:r>
              <a:rPr lang="ko-KR" altLang="en-US" sz="2400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으로</a:t>
            </a:r>
            <a:r>
              <a:rPr lang="ko-KR" altLang="en-US" sz="2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봐야 할 것임</a:t>
            </a:r>
            <a:endParaRPr lang="en-US" altLang="ko-KR" sz="24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76ECD2-F4A7-43D4-A2BB-B616D450F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99308"/>
            <a:ext cx="8063681" cy="565396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kumimoji="1"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</a:t>
            </a:r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11089DDA-D054-4701-A766-CA5966309F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12775" y="969464"/>
            <a:ext cx="8065070" cy="555588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altLang="ko-KR" sz="2400" kern="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Faust (2017)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비트코인은 상품으로서 사용가치가 없을 뿐 아니라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기반 기술인 퍼블릭 블록체인의 미래가치에 대한 권리를 갖는 것도 아님</a:t>
            </a:r>
            <a:endParaRPr lang="en-US" altLang="ko-KR" sz="2400" kern="0" dirty="0">
              <a:solidFill>
                <a:srgbClr val="3366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 이외에 내재가치가 없으면서 가치를 갖는 물건은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</a:t>
            </a:r>
            <a:r>
              <a:rPr lang="en-US" altLang="ko-KR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(collectibles)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밖에 없음 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endParaRPr lang="en-US" altLang="ko-KR" sz="2400" kern="0" dirty="0">
              <a:solidFill>
                <a:srgbClr val="3366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수집품은 내재가치는 없지만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사람들의 주관적인 기호에 따라 가치</a:t>
            </a: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가짐</a:t>
            </a: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defTabSz="739775">
              <a:buClr>
                <a:srgbClr val="9966FF"/>
              </a:buClr>
              <a:defRPr>
                <a:uFillTx/>
              </a:defRPr>
            </a:pPr>
            <a:endParaRPr lang="en-US" altLang="ko-KR" sz="2400" kern="0" dirty="0"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ko-KR" alt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수집품의 가치는 순전히 주관적이고 일종의 사회적 현상이 기 때문에</a:t>
            </a:r>
            <a:r>
              <a:rPr lang="en-US" altLang="ko-KR" sz="24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kern="0" dirty="0">
                <a:solidFill>
                  <a:srgbClr val="33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통상적인 분석에 따른 객관적 가치 평가가 어려움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5" y="260349"/>
            <a:ext cx="7991673" cy="559757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(collectibles)</a:t>
            </a:r>
            <a:endParaRPr kumimoji="1"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851582"/>
            <a:ext cx="8208912" cy="380155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수집품의 예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Pet Rocks, </a:t>
            </a:r>
            <a:r>
              <a:rPr lang="en-US" altLang="ko-KR" sz="2400" kern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CryptoKitties</a:t>
            </a:r>
            <a:endParaRPr lang="en-US" altLang="ko-KR" sz="2400" kern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altLang="ko-KR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Because the value of useless collectibles is a purely subjective and often a social phenomenon, the valuation regularly confounds conventional analysis. </a:t>
            </a:r>
          </a:p>
          <a:p>
            <a:pPr marL="53340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altLang="ko-KR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Pet Rocks (</a:t>
            </a:r>
            <a:r>
              <a:rPr lang="en-US" altLang="ko-KR" sz="20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  <a:hlinkClick r:id="rId2"/>
              </a:rPr>
              <a:t>http://abcnews.go.com/US/pet-rock-captured-moment-made-creator-millionaire/story?id=30041318</a:t>
            </a:r>
            <a:r>
              <a:rPr lang="en-US" altLang="ko-KR" sz="20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</a:t>
            </a:r>
            <a:r>
              <a:rPr lang="en-US" altLang="ko-KR" sz="2000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)</a:t>
            </a:r>
          </a:p>
          <a:p>
            <a:pPr marL="533400" indent="-533400" defTabSz="739775">
              <a:buClr>
                <a:srgbClr val="9966FF"/>
              </a:buClr>
              <a:buFont typeface="Arial" panose="020B0604020202020204" pitchFamily="34" charset="0"/>
              <a:buChar char="•"/>
              <a:defRPr>
                <a:uFillTx/>
              </a:defRPr>
            </a:pPr>
            <a:r>
              <a:rPr lang="en-US" altLang="ko-KR" kern="0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CryptoKitties</a:t>
            </a:r>
            <a:r>
              <a:rPr lang="en-US" altLang="ko-KR" kern="0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itchFamily="18" charset="0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4245" t="4544" r="9485" b="54743"/>
          <a:stretch/>
        </p:blipFill>
        <p:spPr>
          <a:xfrm>
            <a:off x="1115616" y="4549241"/>
            <a:ext cx="2575161" cy="21606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76" y="4021358"/>
            <a:ext cx="3579424" cy="2684569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12775" y="260349"/>
            <a:ext cx="7991847" cy="559757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(collectibles)</a:t>
            </a:r>
            <a:endParaRPr kumimoji="1"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830866"/>
            <a:ext cx="8208912" cy="4591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수집품의 예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: Baseball Cards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06501"/>
            <a:ext cx="5011291" cy="3482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60" y="1484784"/>
            <a:ext cx="3454400" cy="4902200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12775" y="260349"/>
            <a:ext cx="7991847" cy="559757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(collectibles)</a:t>
            </a:r>
            <a:endParaRPr kumimoji="1"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4" y="1412776"/>
            <a:ext cx="8014747" cy="4968552"/>
          </a:xfrm>
          <a:prstGeom prst="rect">
            <a:avLst/>
          </a:prstGeom>
        </p:spPr>
      </p:pic>
      <p:sp>
        <p:nvSpPr>
          <p:cNvPr id="6" name="직사각형 5">
            <a:hlinkClick r:id="rId3"/>
          </p:cNvPr>
          <p:cNvSpPr>
            <a:spLocks/>
          </p:cNvSpPr>
          <p:nvPr/>
        </p:nvSpPr>
        <p:spPr>
          <a:xfrm>
            <a:off x="2699792" y="6443426"/>
            <a:ext cx="6444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uFillTx/>
                <a:latin typeface="+mj-lt"/>
                <a:hlinkClick r:id="rId3"/>
              </a:rPr>
              <a:t>https://www.youtube.com/watch?v=g6iDZspbRMg</a:t>
            </a:r>
            <a:r>
              <a:rPr lang="ko-KR" altLang="en-US" sz="2000" dirty="0">
                <a:solidFill>
                  <a:srgbClr val="0000FF"/>
                </a:solidFill>
                <a:uFillTx/>
                <a:latin typeface="+mj-lt"/>
              </a:rPr>
              <a:t>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2775" y="260349"/>
            <a:ext cx="7991847" cy="559757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(collectibles)</a:t>
            </a:r>
            <a:endParaRPr kumimoji="1"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9552" y="823308"/>
            <a:ext cx="8208912" cy="4591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>
                <a:uFillTx/>
              </a:defRPr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수집품의 예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Beanie Babies </a:t>
            </a: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</a:ln>
          <a:effectLst/>
        </p:spPr>
        <p:txBody>
          <a:bodyPr wrap="none" anchor="ctr"/>
          <a:lstStyle/>
          <a:p>
            <a:pPr>
              <a:defRPr>
                <a:uFillTx/>
              </a:defRPr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636713"/>
            <a:ext cx="7904162" cy="2659062"/>
          </a:xfrm>
        </p:spPr>
        <p:txBody>
          <a:bodyPr/>
          <a:lstStyle/>
          <a:p>
            <a:pPr algn="ctr">
              <a:lnSpc>
                <a:spcPct val="250000"/>
              </a:lnSpc>
              <a:buFontTx/>
              <a:buNone/>
            </a:pPr>
            <a:endParaRPr lang="ko-KR" altLang="ko-KR" sz="3600" dirty="0">
              <a:uFillTx/>
            </a:endParaRPr>
          </a:p>
          <a:p>
            <a:pPr algn="ctr">
              <a:lnSpc>
                <a:spcPct val="250000"/>
              </a:lnSpc>
              <a:buFontTx/>
              <a:buNone/>
            </a:pPr>
            <a:endParaRPr lang="ko-KR" altLang="ko-KR" dirty="0"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1397209" y="1905185"/>
            <a:ext cx="6612388" cy="3047630"/>
          </a:xfrm>
          <a:ln>
            <a:noFill/>
          </a:ln>
        </p:spPr>
        <p:txBody>
          <a:bodyPr lIns="92075" tIns="46038" rIns="92075" bIns="46038" anchor="ctr"/>
          <a:lstStyle/>
          <a:p>
            <a:pPr>
              <a:lnSpc>
                <a:spcPct val="100000"/>
              </a:lnSpc>
              <a:defRPr>
                <a:uFillTx/>
              </a:defRPr>
            </a:pP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 err="1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</a:t>
            </a:r>
            <a: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br>
              <a:rPr lang="en-US" altLang="ko-KR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(1)</a:t>
            </a:r>
            <a:r>
              <a:rPr lang="en-US" altLang="ko-KR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비트코인을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이용한 거래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(2)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비크코인을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신뢰할 수 있는 공적 기록인가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b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비트코인은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화폐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기능할 수 있을까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(1) Early history of Bitcoin 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(2) 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교환의 매개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회계단위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가치저장수단 </a:t>
            </a:r>
            <a:b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(3) </a:t>
            </a:r>
            <a:r>
              <a:rPr lang="ko-KR" altLang="en-US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</a:t>
            </a:r>
            <a:r>
              <a:rPr lang="en-US" altLang="ko-KR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      </a:t>
            </a:r>
            <a:endParaRPr lang="ko-KR" altLang="ko-KR" dirty="0">
              <a:solidFill>
                <a:schemeClr val="bg2">
                  <a:lumMod val="40000"/>
                  <a:lumOff val="60000"/>
                </a:schemeClr>
              </a:solidFill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075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Line 3"/>
          <p:cNvSpPr>
            <a:spLocks noChangeShapeType="1"/>
          </p:cNvSpPr>
          <p:nvPr/>
        </p:nvSpPr>
        <p:spPr bwMode="auto">
          <a:xfrm flipV="1">
            <a:off x="611560" y="1297336"/>
            <a:ext cx="7993062" cy="0"/>
          </a:xfrm>
          <a:prstGeom prst="line">
            <a:avLst/>
          </a:prstGeom>
          <a:noFill/>
          <a:ln w="57150" cmpd="thinThick">
            <a:solidFill>
              <a:srgbClr val="00AE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바탕체" pitchFamily="17" charset="-127"/>
              <a:ea typeface="바탕체" pitchFamily="17" charset="-127"/>
              <a:cs typeface="+mn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9552" y="836712"/>
            <a:ext cx="806507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marL="533400" lvl="0" indent="-533400" defTabSz="739775">
              <a:buClr>
                <a:srgbClr val="9966FF"/>
              </a:buClr>
              <a:defRPr/>
            </a:pPr>
            <a:r>
              <a:rPr lang="ko-KR" altLang="en-US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수집품의 예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2400" kern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비트코인</a:t>
            </a:r>
            <a:r>
              <a:rPr lang="en-US" altLang="ko-KR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8350" y="1857013"/>
            <a:ext cx="4607905" cy="4618834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26E012FB-A740-45DC-8020-E60AA97A6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260349"/>
            <a:ext cx="7991847" cy="559757"/>
          </a:xfrm>
          <a:prstGeom prst="rect">
            <a:avLst/>
          </a:prstGeom>
          <a:noFill/>
          <a:ln w="57150" cmpd="thinThick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defRPr>
                <a:uFillTx/>
              </a:defRPr>
            </a:pP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kumimoji="1"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수집품</a:t>
            </a:r>
            <a:r>
              <a:rPr kumimoji="1"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(collectibles)</a:t>
            </a:r>
            <a:endParaRPr kumimoji="1"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40833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lect0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lect01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FontTx/>
          <a:buNone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uFillTx/>
            <a:latin typeface="바탕체" pitchFamily="17" charset="-127"/>
            <a:ea typeface="바탕체" pitchFamily="17" charset="-127"/>
          </a:defRPr>
        </a:defPPr>
      </a:lstStyle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FontTx/>
          <a:buNone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uFillTx/>
            <a:latin typeface="바탕체" pitchFamily="17" charset="-127"/>
            <a:ea typeface="바탕체" pitchFamily="17" charset="-12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>
    <a:extraClrScheme>
      <a:clrScheme name="lect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5.xml><?xml version="1.0" encoding="utf-8"?>
<a:theme xmlns:a="http://schemas.openxmlformats.org/drawingml/2006/main" name="1_lect0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lect01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lnDef>
  </a:objectDefaults>
  <a:extraClrSchemeLst>
    <a:extraClrScheme>
      <a:clrScheme name="lect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lect01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lect01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바탕체" pitchFamily="17" charset="-127"/>
            <a:ea typeface="바탕체" pitchFamily="17" charset="-127"/>
          </a:defRPr>
        </a:defPPr>
      </a:lstStyle>
    </a:lnDef>
  </a:objectDefaults>
  <a:extraClrSchemeLst>
    <a:extraClrScheme>
      <a:clrScheme name="lect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lect01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lect01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Ganesh:econ120:1998:lect01.ppt</Template>
  <TotalTime>43717</TotalTime>
  <Pages>13</Pages>
  <Words>4592</Words>
  <Application>Microsoft Office PowerPoint</Application>
  <PresentationFormat>화면 슬라이드 쇼(4:3)</PresentationFormat>
  <Paragraphs>422</Paragraphs>
  <Slides>90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10</vt:i4>
      </vt:variant>
      <vt:variant>
        <vt:lpstr>슬라이드 제목</vt:lpstr>
      </vt:variant>
      <vt:variant>
        <vt:i4>90</vt:i4>
      </vt:variant>
    </vt:vector>
  </HeadingPairs>
  <TitlesOfParts>
    <vt:vector size="111" baseType="lpstr">
      <vt:lpstr>굴림</vt:lpstr>
      <vt:lpstr>Malgun Gothic</vt:lpstr>
      <vt:lpstr>Malgun Gothic</vt:lpstr>
      <vt:lpstr>BatangChe</vt:lpstr>
      <vt:lpstr>BatangChe</vt:lpstr>
      <vt:lpstr>함초롬바탕</vt:lpstr>
      <vt:lpstr>Arial</vt:lpstr>
      <vt:lpstr>Calibri</vt:lpstr>
      <vt:lpstr>Symbol</vt:lpstr>
      <vt:lpstr>Times New Roman</vt:lpstr>
      <vt:lpstr>Wingdings</vt:lpstr>
      <vt:lpstr>lect01</vt:lpstr>
      <vt:lpstr>Office Theme</vt:lpstr>
      <vt:lpstr>1_Office Theme</vt:lpstr>
      <vt:lpstr>4_Office Theme</vt:lpstr>
      <vt:lpstr>1_lect01</vt:lpstr>
      <vt:lpstr>5_Office Theme</vt:lpstr>
      <vt:lpstr>6_Office Theme</vt:lpstr>
      <vt:lpstr>1_Office 테마</vt:lpstr>
      <vt:lpstr>2_lect01</vt:lpstr>
      <vt:lpstr>7_Office Theme</vt:lpstr>
      <vt:lpstr>비트코인    김영식 (서울대 경제학부)</vt:lpstr>
      <vt:lpstr>1. 비트코인      (1) 비트코인을 이용한 거래     (2) 비크코인을 신뢰할 수 있는 공적 기록인가?      2. 비트코인은 ‘화폐’로 기능할 수 있을까?      (1) Early history of Bitcoin       (2) 교환의 매개, 회계단위, 가치저장수단       (3) 수집품?      </vt:lpstr>
      <vt:lpstr>PowerPoint 프레젠테이션</vt:lpstr>
      <vt:lpstr>PowerPoint 프레젠테이션</vt:lpstr>
      <vt:lpstr>Intelligent redesign  of the financial system Bitcoin network is launched, January 3, 2009</vt:lpstr>
      <vt:lpstr>PowerPoint 프레젠테이션</vt:lpstr>
      <vt:lpstr>Who updates the blockchain?</vt:lpstr>
      <vt:lpstr>Why eliminate the  “trusted third party”?</vt:lpstr>
      <vt:lpstr>1. 비트코인      (1) 비트코인을 이용한 거래     (2) 비크코인을 신뢰할 수 있는 공적 기록인가?      2. 비트코인은 ‘화폐’로 기능할 수 있을까?      (1) Early history of Bitcoin       (2) 교환의 매개, 회계단위, 가치저장수단       (3) 수집품?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Grouped into blocks every 10 minutes About 1,500 transactions currently in each Bitcoin block</vt:lpstr>
      <vt:lpstr>PowerPoint 프레젠테이션</vt:lpstr>
      <vt:lpstr>A blockchain with “proof of work” Nakamoto (2008)</vt:lpstr>
      <vt:lpstr>Mining difficulty Recalibrated automatically every 2,016 blocks, or two weeks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Miners: successors to accountants “Competitive bookkeeping”</vt:lpstr>
      <vt:lpstr>Hash rate of bitcoin network Trillions of hashes per second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비트코인      (1) 비트코인을 이용한 거래     (2) 비크코인을 신뢰할 수 있는 공적 기록인가?      2. 비트코인은 ‘화폐’로 기능할 수 있을까?      (1) Early history of Bitcoin       (2) 교환의 매개, 회계단위, 가치저장수단       (3) 수집품?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제14장</dc:title>
  <dc:creator>김영식</dc:creator>
  <cp:lastModifiedBy>User</cp:lastModifiedBy>
  <cp:revision>1835</cp:revision>
  <cp:lastPrinted>2018-02-04T17:12:35Z</cp:lastPrinted>
  <dcterms:created xsi:type="dcterms:W3CDTF">1998-07-23T11:44:49Z</dcterms:created>
  <dcterms:modified xsi:type="dcterms:W3CDTF">2022-04-03T14:31:28Z</dcterms:modified>
</cp:coreProperties>
</file>